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82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50" r:id="rId2"/>
  </p:sldMasterIdLst>
  <p:notesMasterIdLst>
    <p:notesMasterId r:id="rId12"/>
  </p:notesMasterIdLst>
  <p:handoutMasterIdLst>
    <p:handoutMasterId r:id="rId13"/>
  </p:handoutMasterIdLst>
  <p:sldIdLst>
    <p:sldId id="256" r:id="rId3"/>
    <p:sldId id="309" r:id="rId4"/>
    <p:sldId id="295" r:id="rId5"/>
    <p:sldId id="296" r:id="rId6"/>
    <p:sldId id="297" r:id="rId7"/>
    <p:sldId id="298" r:id="rId8"/>
    <p:sldId id="307" r:id="rId9"/>
    <p:sldId id="310" r:id="rId10"/>
    <p:sldId id="273" r:id="rId11"/>
  </p:sldIdLst>
  <p:sldSz cx="9144000" cy="6858000" type="screen4x3"/>
  <p:notesSz cx="6797675" cy="9926638"/>
  <p:custDataLst>
    <p:tags r:id="rId14"/>
  </p:custDataLst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BA1A5"/>
    <a:srgbClr val="0078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92" autoAdjust="0"/>
  </p:normalViewPr>
  <p:slideViewPr>
    <p:cSldViewPr>
      <p:cViewPr varScale="1">
        <p:scale>
          <a:sx n="127" d="100"/>
          <a:sy n="127" d="100"/>
        </p:scale>
        <p:origin x="1160" y="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1" d="100"/>
          <a:sy n="81" d="100"/>
        </p:scale>
        <p:origin x="-3330" y="-78"/>
      </p:cViewPr>
      <p:guideLst>
        <p:guide orient="horz" pos="3127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DDB59B-DC97-43AE-92D7-89015BF95750}" type="datetimeFigureOut">
              <a:rPr lang="de-CH" smtClean="0"/>
              <a:t>30.11.2021</a:t>
            </a:fld>
            <a:endParaRPr lang="de-CH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72D0F0-4422-46D6-8F94-244919A32A2C}" type="slidenum">
              <a:rPr lang="de-CH" smtClean="0"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8541485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de-CH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de-CH" dirty="0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noProof="0" dirty="0" smtClean="0"/>
              <a:t>Textmasterformate durch Klicken bearbeiten</a:t>
            </a:r>
          </a:p>
          <a:p>
            <a:pPr lvl="1"/>
            <a:r>
              <a:rPr lang="de-CH" noProof="0" dirty="0" smtClean="0"/>
              <a:t>Zweite Ebene</a:t>
            </a:r>
          </a:p>
          <a:p>
            <a:pPr lvl="2"/>
            <a:r>
              <a:rPr lang="de-CH" noProof="0" dirty="0" smtClean="0"/>
              <a:t>Dritte Ebene</a:t>
            </a:r>
          </a:p>
          <a:p>
            <a:pPr lvl="3"/>
            <a:r>
              <a:rPr lang="de-CH" noProof="0" dirty="0" smtClean="0"/>
              <a:t>Vierte Ebene</a:t>
            </a:r>
          </a:p>
          <a:p>
            <a:pPr lvl="4"/>
            <a:r>
              <a:rPr lang="de-CH" noProof="0" dirty="0" smtClean="0"/>
              <a:t>Fünfte Ebene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de-CH" dirty="0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3A8AAE64-3626-4C51-B222-91818A958ECC}" type="slidenum">
              <a:rPr lang="de-CH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5297890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8AAE64-3626-4C51-B222-91818A958ECC}" type="slidenum">
              <a:rPr lang="de-CH" smtClean="0"/>
              <a:pPr>
                <a:defRPr/>
              </a:pPr>
              <a:t>2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3043224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1119DC-B042-4E34-8E67-E8A6BB9E8C55}" type="slidenum">
              <a:rPr lang="de-CH" smtClean="0"/>
              <a:pPr/>
              <a:t>9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610090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tags" Target="../tags/tag16.xml"/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10" Type="http://schemas.openxmlformats.org/officeDocument/2006/relationships/image" Target="../media/image1.wmf"/><Relationship Id="rId4" Type="http://schemas.openxmlformats.org/officeDocument/2006/relationships/tags" Target="../tags/tag12.xml"/><Relationship Id="rId9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4.xml"/><Relationship Id="rId1" Type="http://schemas.openxmlformats.org/officeDocument/2006/relationships/tags" Target="../tags/tag3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5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9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4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4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4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4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59.xml"/><Relationship Id="rId1" Type="http://schemas.openxmlformats.org/officeDocument/2006/relationships/tags" Target="../tags/tag58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61.xml"/><Relationship Id="rId1" Type="http://schemas.openxmlformats.org/officeDocument/2006/relationships/tags" Target="../tags/tag60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63.xml"/><Relationship Id="rId1" Type="http://schemas.openxmlformats.org/officeDocument/2006/relationships/tags" Target="../tags/tag6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4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71.xml"/><Relationship Id="rId4" Type="http://schemas.openxmlformats.org/officeDocument/2006/relationships/tags" Target="../tags/tag70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4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77.xml"/><Relationship Id="rId1" Type="http://schemas.openxmlformats.org/officeDocument/2006/relationships/tags" Target="../tags/tag76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79.xml"/><Relationship Id="rId1" Type="http://schemas.openxmlformats.org/officeDocument/2006/relationships/tags" Target="../tags/tag78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1.xml"/><Relationship Id="rId1" Type="http://schemas.openxmlformats.org/officeDocument/2006/relationships/tags" Target="../tags/tag8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Box 1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66725" y="611287"/>
            <a:ext cx="2614498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 anchorCtr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ts val="1200"/>
              </a:lnSpc>
            </a:pPr>
            <a:r>
              <a:rPr lang="de-CH" sz="1000" smtClean="0">
                <a:latin typeface="Arial" charset="0"/>
              </a:rPr>
              <a:t>Direktion Pflege, Therapien und Soziale Arbeit</a:t>
            </a:r>
            <a:endParaRPr lang="de-CH" sz="1000" dirty="0">
              <a:latin typeface="Arial" charset="0"/>
            </a:endParaRPr>
          </a:p>
        </p:txBody>
      </p:sp>
      <p:sp>
        <p:nvSpPr>
          <p:cNvPr id="6" name="Text Box 1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66725" y="6388100"/>
            <a:ext cx="634789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ts val="1200"/>
              </a:lnSpc>
            </a:pPr>
            <a:r>
              <a:rPr lang="de-CH" sz="1000" dirty="0" smtClean="0">
                <a:latin typeface="Arial" charset="0"/>
              </a:rPr>
              <a:t>31.01.2017</a:t>
            </a:r>
            <a:endParaRPr lang="de-CH" sz="1000" dirty="0">
              <a:latin typeface="Arial" charset="0"/>
            </a:endParaRPr>
          </a:p>
        </p:txBody>
      </p:sp>
      <p:sp>
        <p:nvSpPr>
          <p:cNvPr id="7" name="Text Box 15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34975" y="2531785"/>
            <a:ext cx="7197725" cy="104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CH" sz="4000" b="1" baseline="0" dirty="0" smtClean="0">
                <a:latin typeface="Arial" charset="0"/>
              </a:rPr>
              <a:t>Einführung </a:t>
            </a:r>
            <a:r>
              <a:rPr lang="de-CH" sz="4000" b="1" baseline="0" dirty="0" err="1" smtClean="0">
                <a:latin typeface="Arial" charset="0"/>
              </a:rPr>
              <a:t>Huddle</a:t>
            </a:r>
            <a:r>
              <a:rPr lang="de-CH" sz="4000" b="1" baseline="0" dirty="0" smtClean="0">
                <a:latin typeface="Arial" charset="0"/>
              </a:rPr>
              <a:t> Board</a:t>
            </a:r>
          </a:p>
          <a:p>
            <a:pPr eaLnBrk="1" hangingPunct="1"/>
            <a:r>
              <a:rPr lang="de-CH" sz="2800" b="0" i="1" baseline="0" dirty="0" smtClean="0">
                <a:latin typeface="Arial" charset="0"/>
              </a:rPr>
              <a:t>Organisationsrapport Optimierung</a:t>
            </a:r>
            <a:endParaRPr lang="de-CH" sz="2800" b="0" i="1" dirty="0">
              <a:latin typeface="Arial" charset="0"/>
            </a:endParaRPr>
          </a:p>
        </p:txBody>
      </p:sp>
      <p:sp>
        <p:nvSpPr>
          <p:cNvPr id="8" name="Text Box 16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62459" y="4689140"/>
            <a:ext cx="71977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ts val="2200"/>
              </a:lnSpc>
            </a:pPr>
            <a:r>
              <a:rPr lang="de-CH" sz="1200" b="1" dirty="0" smtClean="0">
                <a:solidFill>
                  <a:srgbClr val="0078BB"/>
                </a:solidFill>
                <a:latin typeface="Arial" charset="0"/>
              </a:rPr>
              <a:t>Philipp Meyer</a:t>
            </a:r>
          </a:p>
          <a:p>
            <a:pPr eaLnBrk="1" hangingPunct="1">
              <a:lnSpc>
                <a:spcPts val="2200"/>
              </a:lnSpc>
            </a:pPr>
            <a:r>
              <a:rPr lang="de-CH" sz="1200" b="1" dirty="0" smtClean="0">
                <a:solidFill>
                  <a:srgbClr val="0078BB"/>
                </a:solidFill>
                <a:latin typeface="Arial" charset="0"/>
              </a:rPr>
              <a:t>Vizedirektor</a:t>
            </a:r>
            <a:r>
              <a:rPr lang="de-CH" sz="1200" b="1" baseline="0" dirty="0" smtClean="0">
                <a:solidFill>
                  <a:srgbClr val="0078BB"/>
                </a:solidFill>
                <a:latin typeface="Arial" charset="0"/>
              </a:rPr>
              <a:t> PTS</a:t>
            </a:r>
            <a:endParaRPr lang="de-CH" sz="1200" b="1" dirty="0">
              <a:solidFill>
                <a:srgbClr val="0078BB"/>
              </a:solidFill>
              <a:latin typeface="Arial" charset="0"/>
            </a:endParaRPr>
          </a:p>
        </p:txBody>
      </p:sp>
      <p:sp>
        <p:nvSpPr>
          <p:cNvPr id="11" name="Rechteck 10"/>
          <p:cNvSpPr/>
          <p:nvPr userDrawn="1">
            <p:custDataLst>
              <p:tags r:id="rId6"/>
            </p:custDataLst>
          </p:nvPr>
        </p:nvSpPr>
        <p:spPr>
          <a:xfrm>
            <a:off x="477838" y="4424400"/>
            <a:ext cx="7775575" cy="1793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l">
              <a:lnSpc>
                <a:spcPts val="1500"/>
              </a:lnSpc>
            </a:pPr>
            <a:endParaRPr lang="de-CH" sz="1200" dirty="0" smtClean="0">
              <a:solidFill>
                <a:schemeClr val="tx1"/>
              </a:solidFill>
            </a:endParaRPr>
          </a:p>
        </p:txBody>
      </p:sp>
      <p:sp>
        <p:nvSpPr>
          <p:cNvPr id="10" name="Textfeld 9"/>
          <p:cNvSpPr txBox="1"/>
          <p:nvPr userDrawn="1">
            <p:custDataLst>
              <p:tags r:id="rId7"/>
            </p:custDataLst>
          </p:nvPr>
        </p:nvSpPr>
        <p:spPr>
          <a:xfrm>
            <a:off x="468000" y="766800"/>
            <a:ext cx="65" cy="153888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t" anchorCtr="0">
            <a:spAutoFit/>
          </a:bodyPr>
          <a:lstStyle>
            <a:defPPr>
              <a:defRPr lang="en-GB"/>
            </a:defPPr>
            <a:lvl1pPr eaLnBrk="1" hangingPunct="1">
              <a:lnSpc>
                <a:spcPts val="1200"/>
              </a:lnSpc>
              <a:defRPr sz="1000" b="1">
                <a:latin typeface="Arial" charset="0"/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lvl="0"/>
            <a:endParaRPr lang="de-CH" b="0" dirty="0" smtClean="0"/>
          </a:p>
        </p:txBody>
      </p:sp>
      <p:sp>
        <p:nvSpPr>
          <p:cNvPr id="12" name="Textfeld 11"/>
          <p:cNvSpPr txBox="1"/>
          <p:nvPr userDrawn="1">
            <p:custDataLst>
              <p:tags r:id="rId8"/>
            </p:custDataLst>
          </p:nvPr>
        </p:nvSpPr>
        <p:spPr>
          <a:xfrm>
            <a:off x="468000" y="910800"/>
            <a:ext cx="65" cy="153888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t" anchorCtr="0">
            <a:spAutoFit/>
          </a:bodyPr>
          <a:lstStyle>
            <a:defPPr>
              <a:defRPr lang="en-GB"/>
            </a:defPPr>
            <a:lvl1pPr eaLnBrk="1" hangingPunct="1">
              <a:lnSpc>
                <a:spcPts val="1200"/>
              </a:lnSpc>
              <a:defRPr sz="1000" b="1">
                <a:latin typeface="Arial" charset="0"/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lvl="0"/>
            <a:endParaRPr lang="de-CH" dirty="0" smtClean="0"/>
          </a:p>
        </p:txBody>
      </p:sp>
    </p:spTree>
    <p:extLst>
      <p:ext uri="{BB962C8B-B14F-4D97-AF65-F5344CB8AC3E}">
        <p14:creationId xmlns:p14="http://schemas.microsoft.com/office/powerpoint/2010/main" val="18439715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CH" dirty="0" smtClean="0"/>
              <a:t>Titelmasterformat durch Klicken bearbeiten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de-CH" dirty="0" smtClean="0"/>
              <a:t>Textmasterformat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  <a:endParaRPr lang="de-CH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EC4FB-952C-4AB1-BD85-EDEE35A776F9}" type="slidenum">
              <a:rPr lang="de-CH" smtClean="0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179641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CH" dirty="0" smtClean="0"/>
              <a:t>Titelmasterformat durch Klicken bearbeiten</a:t>
            </a:r>
            <a:endParaRPr lang="de-CH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CH" dirty="0" smtClean="0"/>
              <a:t>Textmasterformat bearbeiten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993289-8D42-41EF-88C1-E009E2731B93}" type="slidenum">
              <a:rPr lang="de-CH" smtClean="0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723660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CH" dirty="0" smtClean="0"/>
              <a:t>Titelmasterformat durch Klicken bearbeiten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466725" y="1377950"/>
            <a:ext cx="4064000" cy="4635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 dirty="0" smtClean="0"/>
              <a:t>Textmasterformat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  <a:endParaRPr lang="de-CH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83125" y="1377950"/>
            <a:ext cx="4065588" cy="4635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 dirty="0" smtClean="0"/>
              <a:t>Textmasterformat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  <a:endParaRPr lang="de-CH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4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AD00FC-3A45-46A7-8D0D-6100994F8AF6}" type="slidenum">
              <a:rPr lang="de-CH" smtClean="0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903299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CH" dirty="0" smtClean="0"/>
              <a:t>Titelmasterformat durch Klicken bearbeiten</a:t>
            </a:r>
            <a:endParaRPr lang="de-CH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dirty="0" smtClean="0"/>
              <a:t>Textmasterformat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  <a:endParaRPr lang="de-CH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dirty="0" smtClean="0"/>
              <a:t>Textmasterformat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  <a:endParaRPr lang="de-CH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  <p:custDataLst>
              <p:tags r:id="rId6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AB665-2693-49B8-A192-3CC1E277FBF0}" type="slidenum">
              <a:rPr lang="de-CH" smtClean="0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825039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CH" dirty="0" smtClean="0"/>
              <a:t>Titelmasterformat durch Klicken bearbeiten</a:t>
            </a:r>
            <a:endParaRPr lang="de-CH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1BC7F1-CB29-4F04-86B9-F67DB559A91C}" type="slidenum">
              <a:rPr lang="de-CH" smtClean="0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397414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347AB4-3853-47A4-9727-31AB913E0FA2}" type="slidenum">
              <a:rPr lang="de-CH" smtClean="0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879152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 dirty="0" smtClean="0"/>
              <a:t>Titelmasterformat durch Klicken bearbeiten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CH" dirty="0" smtClean="0"/>
              <a:t>Textmasterformat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  <a:endParaRPr lang="de-CH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 dirty="0" smtClean="0"/>
              <a:t>Textmasterformat bearbeiten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4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AE72B1-7DA0-4E76-8F0E-F6871006F19C}" type="slidenum">
              <a:rPr lang="de-CH" smtClean="0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255896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 dirty="0" smtClean="0"/>
              <a:t>Titelmasterformat durch Klicken bearbeiten</a:t>
            </a:r>
            <a:endParaRPr lang="de-CH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CH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 dirty="0" smtClean="0"/>
              <a:t>Textmasterformat bearbeiten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2045DC-291C-4EE8-8B81-778A4F6A4B24}" type="slidenum">
              <a:rPr lang="de-CH" smtClean="0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901279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CH" dirty="0" smtClean="0"/>
              <a:t>Titelmasterformat durch Klicken bearbeiten</a:t>
            </a:r>
            <a:endParaRPr lang="de-CH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pPr lvl="0"/>
            <a:r>
              <a:rPr lang="de-CH" dirty="0" smtClean="0"/>
              <a:t>Textmasterformat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  <a:endParaRPr lang="de-CH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E01D21-CA02-4F37-9724-3F81624B47BA}" type="slidenum">
              <a:rPr lang="de-CH" smtClean="0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198795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6672263" y="412750"/>
            <a:ext cx="2076450" cy="5600700"/>
          </a:xfrm>
        </p:spPr>
        <p:txBody>
          <a:bodyPr vert="eaVert"/>
          <a:lstStyle/>
          <a:p>
            <a:r>
              <a:rPr lang="de-CH" dirty="0" smtClean="0"/>
              <a:t>Titelmasterformat durch Klicken bearbeiten</a:t>
            </a:r>
            <a:endParaRPr lang="de-CH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442913" y="412750"/>
            <a:ext cx="6076950" cy="5600700"/>
          </a:xfrm>
        </p:spPr>
        <p:txBody>
          <a:bodyPr vert="eaVert"/>
          <a:lstStyle/>
          <a:p>
            <a:pPr lvl="0"/>
            <a:r>
              <a:rPr lang="de-CH" dirty="0" smtClean="0"/>
              <a:t>Textmasterformat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  <a:endParaRPr lang="de-CH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3E89A2-3C87-468C-9F89-C4C231D08734}" type="slidenum">
              <a:rPr lang="de-CH" smtClean="0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8593715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el, Inhalt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42913" y="412750"/>
            <a:ext cx="6272212" cy="801688"/>
          </a:xfrm>
        </p:spPr>
        <p:txBody>
          <a:bodyPr/>
          <a:lstStyle/>
          <a:p>
            <a:r>
              <a:rPr lang="de-CH" dirty="0" smtClean="0"/>
              <a:t>Titelmasterformat durch Klicken bearbeiten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466725" y="1377950"/>
            <a:ext cx="4064000" cy="4635500"/>
          </a:xfrm>
        </p:spPr>
        <p:txBody>
          <a:bodyPr/>
          <a:lstStyle/>
          <a:p>
            <a:pPr lvl="0"/>
            <a:r>
              <a:rPr lang="de-CH" dirty="0" smtClean="0"/>
              <a:t>Textmasterformat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  <a:endParaRPr lang="de-CH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683125" y="1377950"/>
            <a:ext cx="4065588" cy="4635500"/>
          </a:xfrm>
        </p:spPr>
        <p:txBody>
          <a:bodyPr/>
          <a:lstStyle/>
          <a:p>
            <a:pPr lvl="0"/>
            <a:r>
              <a:rPr lang="de-CH" dirty="0" smtClean="0"/>
              <a:t>Textmasterformat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  <a:endParaRPr lang="de-CH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4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CAA72E-9313-4485-A422-5FE0C7146FEA}" type="slidenum">
              <a:rPr lang="de-CH" smtClean="0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8765534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el, ClipArt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42913" y="412750"/>
            <a:ext cx="6272212" cy="801688"/>
          </a:xfrm>
        </p:spPr>
        <p:txBody>
          <a:bodyPr/>
          <a:lstStyle/>
          <a:p>
            <a:r>
              <a:rPr lang="de-CH" dirty="0" smtClean="0"/>
              <a:t>Titelmasterformat durch Klicken bearbeiten</a:t>
            </a:r>
            <a:endParaRPr lang="de-CH" dirty="0"/>
          </a:p>
        </p:txBody>
      </p:sp>
      <p:sp>
        <p:nvSpPr>
          <p:cNvPr id="3" name="ClipArt-Platzhalter 2"/>
          <p:cNvSpPr>
            <a:spLocks noGrp="1"/>
          </p:cNvSpPr>
          <p:nvPr>
            <p:ph type="clipArt" sz="half" idx="1"/>
          </p:nvPr>
        </p:nvSpPr>
        <p:spPr>
          <a:xfrm>
            <a:off x="466725" y="1377950"/>
            <a:ext cx="4064000" cy="4635500"/>
          </a:xfrm>
        </p:spPr>
        <p:txBody>
          <a:bodyPr/>
          <a:lstStyle/>
          <a:p>
            <a:pPr lvl="0"/>
            <a:endParaRPr lang="de-CH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4683125" y="1377950"/>
            <a:ext cx="4065588" cy="4635500"/>
          </a:xfrm>
        </p:spPr>
        <p:txBody>
          <a:bodyPr/>
          <a:lstStyle/>
          <a:p>
            <a:pPr lvl="0"/>
            <a:r>
              <a:rPr lang="de-CH" dirty="0" smtClean="0"/>
              <a:t>Textmasterformat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  <a:endParaRPr lang="de-CH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ADC45F-E7B0-407F-9F2C-551850B371E8}" type="slidenum">
              <a:rPr lang="de-CH" smtClean="0"/>
              <a:pPr>
                <a:defRPr/>
              </a:pPr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912083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&amp; Untertitel wei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50825" y="1484313"/>
            <a:ext cx="8639299" cy="338554"/>
          </a:xfrm>
          <a:prstGeom prst="rect">
            <a:avLst/>
          </a:prstGeom>
        </p:spPr>
        <p:txBody>
          <a:bodyPr/>
          <a:lstStyle>
            <a:lvl1pPr>
              <a:defRPr sz="220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CH" noProof="0" dirty="0" smtClean="0"/>
              <a:t>Untertitel</a:t>
            </a:r>
            <a:endParaRPr lang="de-CH" noProof="0" dirty="0"/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250826" y="765175"/>
            <a:ext cx="8642350" cy="561975"/>
          </a:xfrm>
        </p:spPr>
        <p:txBody>
          <a:bodyPr/>
          <a:lstStyle>
            <a:lvl1pPr>
              <a:defRPr/>
            </a:lvl1pPr>
          </a:lstStyle>
          <a:p>
            <a:r>
              <a:rPr lang="de-DE" noProof="0" smtClean="0"/>
              <a:t>Titelmasterformat durch Klicken bearbeiten</a:t>
            </a:r>
            <a:endParaRPr lang="de-CH" noProof="0" dirty="0"/>
          </a:p>
        </p:txBody>
      </p:sp>
    </p:spTree>
    <p:extLst>
      <p:ext uri="{BB962C8B-B14F-4D97-AF65-F5344CB8AC3E}">
        <p14:creationId xmlns:p14="http://schemas.microsoft.com/office/powerpoint/2010/main" val="54531292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685800" y="2369344"/>
            <a:ext cx="7772400" cy="1231106"/>
          </a:xfrm>
        </p:spPr>
        <p:txBody>
          <a:bodyPr/>
          <a:lstStyle/>
          <a:p>
            <a:r>
              <a:rPr lang="de-CH" dirty="0" smtClean="0"/>
              <a:t>Titelmasterformat durch Klicken bearbeiten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CH" dirty="0" smtClean="0"/>
              <a:t>Formatvorlage des Untertitelmasters durch Klicken bearbeiten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7386582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CH" dirty="0" smtClean="0"/>
              <a:t>Titelmasterformat durch Klicken bearbeiten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de-CH" dirty="0" smtClean="0"/>
              <a:t>Textmasterformat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4930989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22313" y="4406900"/>
            <a:ext cx="7772400" cy="123110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CH" dirty="0" smtClean="0"/>
              <a:t>Titelmasterformat durch Klicken bearbeiten</a:t>
            </a:r>
            <a:endParaRPr lang="de-CH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CH" dirty="0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0716088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CH" dirty="0" smtClean="0"/>
              <a:t>Titelmasterformat durch Klicken bearbeiten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431800" y="3141663"/>
            <a:ext cx="3983038" cy="14398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 dirty="0" smtClean="0"/>
              <a:t>Textmasterformat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  <a:endParaRPr lang="de-CH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567238" y="3141663"/>
            <a:ext cx="3984625" cy="14398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 dirty="0" smtClean="0"/>
              <a:t>Textmasterformat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2806528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186532"/>
            <a:ext cx="8229600" cy="1231106"/>
          </a:xfrm>
        </p:spPr>
        <p:txBody>
          <a:bodyPr/>
          <a:lstStyle>
            <a:lvl1pPr>
              <a:defRPr/>
            </a:lvl1pPr>
          </a:lstStyle>
          <a:p>
            <a:r>
              <a:rPr lang="de-CH" dirty="0" smtClean="0"/>
              <a:t>Titelmasterformat durch Klicken bearbeiten</a:t>
            </a:r>
            <a:endParaRPr lang="de-CH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dirty="0" smtClean="0"/>
              <a:t>Textmasterformat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  <a:endParaRPr lang="de-CH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dirty="0" smtClean="0"/>
              <a:t>Textmasterformat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1591255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CH" dirty="0" smtClean="0"/>
              <a:t>Titelmasterformat durch Klicken bearbeiten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5252993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71559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819547"/>
            <a:ext cx="3008313" cy="61555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CH" dirty="0" smtClean="0"/>
              <a:t>Titelmasterformat durch Klicken bearbeiten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CH" dirty="0" smtClean="0"/>
              <a:t>Textmasterformat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  <a:endParaRPr lang="de-CH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 dirty="0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5842282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92288" y="5059561"/>
            <a:ext cx="5486400" cy="30777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CH" dirty="0" smtClean="0"/>
              <a:t>Titelmasterformat durch Klicken bearbeiten</a:t>
            </a:r>
            <a:endParaRPr lang="de-CH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CH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 dirty="0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314515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CH" dirty="0" smtClean="0"/>
              <a:t>Titelmasterformat durch Klicken bearbeiten</a:t>
            </a:r>
            <a:endParaRPr lang="de-CH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pPr lvl="0"/>
            <a:r>
              <a:rPr lang="de-CH" dirty="0" smtClean="0"/>
              <a:t>Textmasterformat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5840282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6523038" y="1838325"/>
            <a:ext cx="3077766" cy="2743200"/>
          </a:xfrm>
        </p:spPr>
        <p:txBody>
          <a:bodyPr vert="eaVert"/>
          <a:lstStyle/>
          <a:p>
            <a:r>
              <a:rPr lang="de-CH" dirty="0" smtClean="0"/>
              <a:t>Titelmasterformat durch Klicken bearbeiten</a:t>
            </a:r>
            <a:endParaRPr lang="de-CH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431800" y="1838325"/>
            <a:ext cx="5938838" cy="2743200"/>
          </a:xfrm>
        </p:spPr>
        <p:txBody>
          <a:bodyPr vert="eaVert"/>
          <a:lstStyle/>
          <a:p>
            <a:pPr lvl="0"/>
            <a:r>
              <a:rPr lang="de-CH" dirty="0" smtClean="0"/>
              <a:t>Textmasterformat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349003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4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7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2.xml"/><Relationship Id="rId20" Type="http://schemas.openxmlformats.org/officeDocument/2006/relationships/tags" Target="../tags/tag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23" Type="http://schemas.openxmlformats.org/officeDocument/2006/relationships/image" Target="../media/image1.wmf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ags" Target="../tags/tag56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ags" Target="../tags/tag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/>
          </p:cNvPicPr>
          <p:nvPr userDrawn="1">
            <p:custDataLst>
              <p:tags r:id="rId16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  <p:custDataLst>
              <p:tags r:id="rId17"/>
            </p:custDataLst>
          </p:nvPr>
        </p:nvSpPr>
        <p:spPr bwMode="auto">
          <a:xfrm>
            <a:off x="442913" y="412750"/>
            <a:ext cx="6272212" cy="801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dirty="0" smtClean="0"/>
              <a:t>Click </a:t>
            </a:r>
            <a:r>
              <a:rPr lang="de-CH" dirty="0" err="1" smtClean="0"/>
              <a:t>to</a:t>
            </a:r>
            <a:r>
              <a:rPr lang="de-CH" dirty="0" smtClean="0"/>
              <a:t> </a:t>
            </a:r>
            <a:r>
              <a:rPr lang="de-CH" dirty="0" err="1" smtClean="0"/>
              <a:t>edit</a:t>
            </a:r>
            <a:r>
              <a:rPr lang="de-CH" dirty="0" smtClean="0"/>
              <a:t> Master title </a:t>
            </a:r>
            <a:r>
              <a:rPr lang="de-CH" dirty="0" err="1" smtClean="0"/>
              <a:t>styles</a:t>
            </a:r>
            <a:endParaRPr lang="de-CH" dirty="0" smtClean="0"/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  <p:custDataLst>
              <p:tags r:id="rId18"/>
            </p:custDataLst>
          </p:nvPr>
        </p:nvSpPr>
        <p:spPr bwMode="auto">
          <a:xfrm>
            <a:off x="466725" y="1377950"/>
            <a:ext cx="8281988" cy="463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dirty="0" smtClean="0"/>
              <a:t>Click </a:t>
            </a:r>
            <a:r>
              <a:rPr lang="de-CH" dirty="0" err="1" smtClean="0"/>
              <a:t>to</a:t>
            </a:r>
            <a:r>
              <a:rPr lang="de-CH" dirty="0" smtClean="0"/>
              <a:t> </a:t>
            </a:r>
            <a:r>
              <a:rPr lang="de-CH" dirty="0" err="1" smtClean="0"/>
              <a:t>edit</a:t>
            </a:r>
            <a:r>
              <a:rPr lang="de-CH" dirty="0" smtClean="0"/>
              <a:t> Master </a:t>
            </a:r>
            <a:r>
              <a:rPr lang="de-CH" dirty="0" err="1" smtClean="0"/>
              <a:t>text</a:t>
            </a:r>
            <a:r>
              <a:rPr lang="de-CH" dirty="0" smtClean="0"/>
              <a:t> </a:t>
            </a:r>
            <a:r>
              <a:rPr lang="de-CH" dirty="0" err="1" smtClean="0"/>
              <a:t>styles</a:t>
            </a:r>
            <a:endParaRPr lang="de-CH" dirty="0" smtClean="0"/>
          </a:p>
          <a:p>
            <a:pPr lvl="1"/>
            <a:r>
              <a:rPr lang="de-CH" dirty="0" smtClean="0"/>
              <a:t>Second </a:t>
            </a:r>
            <a:r>
              <a:rPr lang="de-CH" dirty="0" err="1" smtClean="0"/>
              <a:t>level</a:t>
            </a:r>
            <a:endParaRPr lang="de-CH" dirty="0" smtClean="0"/>
          </a:p>
          <a:p>
            <a:pPr lvl="2"/>
            <a:r>
              <a:rPr lang="de-CH" dirty="0" smtClean="0"/>
              <a:t>Third </a:t>
            </a:r>
            <a:r>
              <a:rPr lang="de-CH" dirty="0" err="1" smtClean="0"/>
              <a:t>level</a:t>
            </a:r>
            <a:endParaRPr lang="de-CH" dirty="0" smtClean="0"/>
          </a:p>
          <a:p>
            <a:pPr lvl="3"/>
            <a:r>
              <a:rPr lang="de-CH" dirty="0" err="1" smtClean="0"/>
              <a:t>Fourth</a:t>
            </a:r>
            <a:r>
              <a:rPr lang="de-CH" dirty="0" smtClean="0"/>
              <a:t> </a:t>
            </a:r>
            <a:r>
              <a:rPr lang="de-CH" dirty="0" err="1" smtClean="0"/>
              <a:t>level</a:t>
            </a:r>
            <a:endParaRPr lang="de-CH" dirty="0" smtClean="0"/>
          </a:p>
          <a:p>
            <a:pPr lvl="4"/>
            <a:r>
              <a:rPr lang="de-CH" dirty="0" err="1" smtClean="0"/>
              <a:t>Fifth</a:t>
            </a:r>
            <a:r>
              <a:rPr lang="de-CH" dirty="0" smtClean="0"/>
              <a:t> </a:t>
            </a:r>
            <a:r>
              <a:rPr lang="de-CH" dirty="0" err="1" smtClean="0"/>
              <a:t>level</a:t>
            </a:r>
            <a:endParaRPr lang="de-CH" dirty="0" smtClean="0"/>
          </a:p>
        </p:txBody>
      </p:sp>
      <p:sp>
        <p:nvSpPr>
          <p:cNvPr id="2053" name="Text Box 9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58775" y="6195600"/>
            <a:ext cx="47481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CH" sz="1000" smtClean="0">
                <a:latin typeface="Arial" charset="0"/>
              </a:rPr>
              <a:t>Seite</a:t>
            </a:r>
            <a:endParaRPr lang="de-CH" sz="1000" dirty="0">
              <a:latin typeface="Arial" charset="0"/>
            </a:endParaRPr>
          </a:p>
        </p:txBody>
      </p:sp>
      <p:sp>
        <p:nvSpPr>
          <p:cNvPr id="2054" name="Text Box 10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1846800" y="6195600"/>
            <a:ext cx="558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ts val="1200"/>
              </a:lnSpc>
            </a:pPr>
            <a:r>
              <a:rPr lang="de-CH" sz="1000" smtClean="0">
                <a:latin typeface="Arial" charset="0"/>
              </a:rPr>
              <a:t>Direktion Pflege, Therapien und Soziale Arbeit</a:t>
            </a:r>
            <a:endParaRPr lang="de-CH" sz="1000" dirty="0">
              <a:latin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  <p:custDataLst>
              <p:tags r:id="rId21"/>
            </p:custDataLst>
          </p:nvPr>
        </p:nvSpPr>
        <p:spPr bwMode="auto">
          <a:xfrm>
            <a:off x="677862" y="6220800"/>
            <a:ext cx="439200" cy="24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ts val="1000"/>
              </a:lnSpc>
              <a:defRPr sz="1000" smtClean="0">
                <a:latin typeface="+mn-lt"/>
              </a:defRPr>
            </a:lvl1pPr>
          </a:lstStyle>
          <a:p>
            <a:pPr>
              <a:defRPr/>
            </a:pPr>
            <a:fld id="{4FE37A77-CF1A-4FCA-8408-E09600D5B72E}" type="slidenum">
              <a:rPr lang="de-CH" smtClean="0"/>
              <a:pPr>
                <a:defRPr/>
              </a:pPr>
              <a:t>‹Nr.›</a:t>
            </a:fld>
            <a:endParaRPr lang="de-CH" dirty="0"/>
          </a:p>
        </p:txBody>
      </p:sp>
      <p:sp>
        <p:nvSpPr>
          <p:cNvPr id="2056" name="Text Box 13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051200" y="6195600"/>
            <a:ext cx="81945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ts val="1200"/>
              </a:lnSpc>
            </a:pPr>
            <a:r>
              <a:rPr lang="de-CH" sz="1000" dirty="0" smtClean="0">
                <a:latin typeface="Arial" charset="0"/>
              </a:rPr>
              <a:t>31.01.2017</a:t>
            </a:r>
            <a:endParaRPr lang="de-CH" sz="1000" dirty="0"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99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defRPr sz="2300" b="1">
          <a:solidFill>
            <a:srgbClr val="0078BB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defRPr sz="2300" b="1">
          <a:solidFill>
            <a:srgbClr val="0078BB"/>
          </a:solidFill>
          <a:latin typeface="Arial" charset="0"/>
        </a:defRPr>
      </a:lvl2pPr>
      <a:lvl3pPr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defRPr sz="2300" b="1">
          <a:solidFill>
            <a:srgbClr val="0078BB"/>
          </a:solidFill>
          <a:latin typeface="Arial" charset="0"/>
        </a:defRPr>
      </a:lvl3pPr>
      <a:lvl4pPr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defRPr sz="2300" b="1">
          <a:solidFill>
            <a:srgbClr val="0078BB"/>
          </a:solidFill>
          <a:latin typeface="Arial" charset="0"/>
        </a:defRPr>
      </a:lvl4pPr>
      <a:lvl5pPr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defRPr sz="2300" b="1">
          <a:solidFill>
            <a:srgbClr val="0078BB"/>
          </a:solidFill>
          <a:latin typeface="Arial" charset="0"/>
        </a:defRPr>
      </a:lvl5pPr>
      <a:lvl6pPr marL="457200" algn="l" rtl="0" fontAlgn="base">
        <a:lnSpc>
          <a:spcPts val="3000"/>
        </a:lnSpc>
        <a:spcBef>
          <a:spcPct val="0"/>
        </a:spcBef>
        <a:spcAft>
          <a:spcPct val="0"/>
        </a:spcAft>
        <a:defRPr sz="2300" b="1">
          <a:solidFill>
            <a:srgbClr val="0078BB"/>
          </a:solidFill>
          <a:latin typeface="Arial" charset="0"/>
        </a:defRPr>
      </a:lvl6pPr>
      <a:lvl7pPr marL="914400" algn="l" rtl="0" fontAlgn="base">
        <a:lnSpc>
          <a:spcPts val="3000"/>
        </a:lnSpc>
        <a:spcBef>
          <a:spcPct val="0"/>
        </a:spcBef>
        <a:spcAft>
          <a:spcPct val="0"/>
        </a:spcAft>
        <a:defRPr sz="2300" b="1">
          <a:solidFill>
            <a:srgbClr val="0078BB"/>
          </a:solidFill>
          <a:latin typeface="Arial" charset="0"/>
        </a:defRPr>
      </a:lvl7pPr>
      <a:lvl8pPr marL="1371600" algn="l" rtl="0" fontAlgn="base">
        <a:lnSpc>
          <a:spcPts val="3000"/>
        </a:lnSpc>
        <a:spcBef>
          <a:spcPct val="0"/>
        </a:spcBef>
        <a:spcAft>
          <a:spcPct val="0"/>
        </a:spcAft>
        <a:defRPr sz="2300" b="1">
          <a:solidFill>
            <a:srgbClr val="0078BB"/>
          </a:solidFill>
          <a:latin typeface="Arial" charset="0"/>
        </a:defRPr>
      </a:lvl8pPr>
      <a:lvl9pPr marL="1828800" algn="l" rtl="0" fontAlgn="base">
        <a:lnSpc>
          <a:spcPts val="3000"/>
        </a:lnSpc>
        <a:spcBef>
          <a:spcPct val="0"/>
        </a:spcBef>
        <a:spcAft>
          <a:spcPct val="0"/>
        </a:spcAft>
        <a:defRPr sz="2300" b="1">
          <a:solidFill>
            <a:srgbClr val="0078BB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ts val="2200"/>
        </a:lnSpc>
        <a:spcBef>
          <a:spcPct val="0"/>
        </a:spcBef>
        <a:spcAft>
          <a:spcPct val="0"/>
        </a:spcAft>
        <a:buFont typeface="Arial" charset="0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196850" indent="-195263" algn="l" rtl="0" eaLnBrk="0" fontAlgn="base" hangingPunct="0">
        <a:lnSpc>
          <a:spcPts val="2200"/>
        </a:lnSpc>
        <a:spcBef>
          <a:spcPct val="0"/>
        </a:spcBef>
        <a:spcAft>
          <a:spcPct val="0"/>
        </a:spcAft>
        <a:buFont typeface="Arial" charset="0"/>
        <a:buChar char="–"/>
        <a:defRPr>
          <a:solidFill>
            <a:schemeClr val="tx1"/>
          </a:solidFill>
          <a:latin typeface="+mn-lt"/>
        </a:defRPr>
      </a:lvl2pPr>
      <a:lvl3pPr marL="395288" indent="-196850" algn="l" rtl="0" eaLnBrk="0" fontAlgn="base" hangingPunct="0">
        <a:lnSpc>
          <a:spcPts val="2200"/>
        </a:lnSpc>
        <a:spcBef>
          <a:spcPct val="0"/>
        </a:spcBef>
        <a:spcAft>
          <a:spcPct val="0"/>
        </a:spcAft>
        <a:buFont typeface="Arial" charset="0"/>
        <a:buChar char="–"/>
        <a:defRPr>
          <a:solidFill>
            <a:schemeClr val="tx1"/>
          </a:solidFill>
          <a:latin typeface="+mn-lt"/>
        </a:defRPr>
      </a:lvl3pPr>
      <a:lvl4pPr marL="582613" indent="-185738" algn="l" rtl="0" eaLnBrk="0" fontAlgn="base" hangingPunct="0">
        <a:lnSpc>
          <a:spcPts val="2200"/>
        </a:lnSpc>
        <a:spcBef>
          <a:spcPct val="0"/>
        </a:spcBef>
        <a:spcAft>
          <a:spcPct val="0"/>
        </a:spcAft>
        <a:buFont typeface="Arial" charset="0"/>
        <a:buChar char="–"/>
        <a:defRPr>
          <a:solidFill>
            <a:schemeClr val="tx1"/>
          </a:solidFill>
          <a:latin typeface="+mn-lt"/>
        </a:defRPr>
      </a:lvl4pPr>
      <a:lvl5pPr marL="763588" indent="-179388" algn="l" rtl="0" eaLnBrk="0" fontAlgn="base" hangingPunct="0">
        <a:lnSpc>
          <a:spcPts val="2200"/>
        </a:lnSpc>
        <a:spcBef>
          <a:spcPct val="0"/>
        </a:spcBef>
        <a:spcAft>
          <a:spcPct val="0"/>
        </a:spcAft>
        <a:buFont typeface="Arial" charset="0"/>
        <a:buChar char="–"/>
        <a:defRPr>
          <a:solidFill>
            <a:schemeClr val="tx1"/>
          </a:solidFill>
          <a:latin typeface="+mn-lt"/>
        </a:defRPr>
      </a:lvl5pPr>
      <a:lvl6pPr marL="1220788" indent="-179388" algn="l" rtl="0" fontAlgn="base">
        <a:lnSpc>
          <a:spcPts val="2200"/>
        </a:lnSpc>
        <a:spcBef>
          <a:spcPct val="0"/>
        </a:spcBef>
        <a:spcAft>
          <a:spcPct val="0"/>
        </a:spcAft>
        <a:buFont typeface="Arial" charset="0"/>
        <a:buChar char="–"/>
        <a:defRPr>
          <a:solidFill>
            <a:schemeClr val="tx1"/>
          </a:solidFill>
          <a:latin typeface="+mn-lt"/>
        </a:defRPr>
      </a:lvl6pPr>
      <a:lvl7pPr marL="1677988" indent="-179388" algn="l" rtl="0" fontAlgn="base">
        <a:lnSpc>
          <a:spcPts val="2200"/>
        </a:lnSpc>
        <a:spcBef>
          <a:spcPct val="0"/>
        </a:spcBef>
        <a:spcAft>
          <a:spcPct val="0"/>
        </a:spcAft>
        <a:buFont typeface="Arial" charset="0"/>
        <a:buChar char="–"/>
        <a:defRPr>
          <a:solidFill>
            <a:schemeClr val="tx1"/>
          </a:solidFill>
          <a:latin typeface="+mn-lt"/>
        </a:defRPr>
      </a:lvl7pPr>
      <a:lvl8pPr marL="2135188" indent="-179388" algn="l" rtl="0" fontAlgn="base">
        <a:lnSpc>
          <a:spcPts val="2200"/>
        </a:lnSpc>
        <a:spcBef>
          <a:spcPct val="0"/>
        </a:spcBef>
        <a:spcAft>
          <a:spcPct val="0"/>
        </a:spcAft>
        <a:buFont typeface="Arial" charset="0"/>
        <a:buChar char="–"/>
        <a:defRPr>
          <a:solidFill>
            <a:schemeClr val="tx1"/>
          </a:solidFill>
          <a:latin typeface="+mn-lt"/>
        </a:defRPr>
      </a:lvl8pPr>
      <a:lvl9pPr marL="2592388" indent="-179388" algn="l" rtl="0" fontAlgn="base">
        <a:lnSpc>
          <a:spcPts val="2200"/>
        </a:lnSpc>
        <a:spcBef>
          <a:spcPct val="0"/>
        </a:spcBef>
        <a:spcAft>
          <a:spcPct val="0"/>
        </a:spcAft>
        <a:buFont typeface="Arial" charset="0"/>
        <a:buChar char="–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78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31800" y="1838325"/>
            <a:ext cx="8093075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de-CH" dirty="0" smtClean="0"/>
              <a:t>Titelmasterformat durch Klicken bearbeiten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31800" y="3141663"/>
            <a:ext cx="8120063" cy="1439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dirty="0" smtClean="0"/>
              <a:t>Textmasterformate durch Klicken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+mn-lt"/>
          <a:ea typeface="+mn-ea"/>
          <a:cs typeface="+mn-cs"/>
        </a:defRPr>
      </a:lvl1pPr>
      <a:lvl2pPr marL="828675" indent="-285750" algn="l" rtl="0" eaLnBrk="0" fontAlgn="base" hangingPunct="0">
        <a:spcBef>
          <a:spcPct val="20000"/>
        </a:spcBef>
        <a:spcAft>
          <a:spcPct val="0"/>
        </a:spcAft>
        <a:buChar char="–"/>
        <a:defRPr sz="4000">
          <a:solidFill>
            <a:schemeClr val="tx1"/>
          </a:solidFill>
          <a:latin typeface="+mn-lt"/>
        </a:defRPr>
      </a:lvl2pPr>
      <a:lvl3pPr marL="1236663" indent="-228600" algn="l" rtl="0" eaLnBrk="0" fontAlgn="base" hangingPunct="0">
        <a:spcBef>
          <a:spcPct val="20000"/>
        </a:spcBef>
        <a:spcAft>
          <a:spcPct val="0"/>
        </a:spcAft>
        <a:buChar char="•"/>
        <a:defRPr sz="4000">
          <a:solidFill>
            <a:schemeClr val="tx1"/>
          </a:solidFill>
          <a:latin typeface="+mn-lt"/>
        </a:defRPr>
      </a:lvl3pPr>
      <a:lvl4pPr marL="1644650" indent="-228600" algn="l" rtl="0" eaLnBrk="0" fontAlgn="base" hangingPunct="0">
        <a:spcBef>
          <a:spcPct val="20000"/>
        </a:spcBef>
        <a:spcAft>
          <a:spcPct val="0"/>
        </a:spcAft>
        <a:buChar char="–"/>
        <a:defRPr sz="4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4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4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4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4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4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ng.com/images/search?q=stimmungsbarometer&amp;view=detailv2&amp;&amp;id=69FB5814A5B1B07FAC8B5EF6FDADBC378C01C323&amp;selectedIndex=43&amp;ccid=550dSbxj&amp;simid=608001348356604903&amp;thid=OIP.Me79d1d49bc630c595dff0ae9c7c97f5co0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8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4804" y="404664"/>
            <a:ext cx="6865391" cy="801688"/>
          </a:xfrm>
        </p:spPr>
        <p:txBody>
          <a:bodyPr/>
          <a:lstStyle/>
          <a:p>
            <a:r>
              <a:rPr lang="de-CH" dirty="0" smtClean="0"/>
              <a:t>Lean </a:t>
            </a:r>
            <a:r>
              <a:rPr lang="de-CH" dirty="0" err="1" smtClean="0"/>
              <a:t>Leadership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3EC4FB-952C-4AB1-BD85-EDEE35A776F9}" type="slidenum">
              <a:rPr lang="de-CH" smtClean="0"/>
              <a:pPr>
                <a:defRPr/>
              </a:pPr>
              <a:t>2</a:t>
            </a:fld>
            <a:endParaRPr lang="de-CH" dirty="0"/>
          </a:p>
        </p:txBody>
      </p:sp>
      <p:sp>
        <p:nvSpPr>
          <p:cNvPr id="6" name="Rechteck 5"/>
          <p:cNvSpPr/>
          <p:nvPr/>
        </p:nvSpPr>
        <p:spPr>
          <a:xfrm>
            <a:off x="463543" y="867774"/>
            <a:ext cx="3419609" cy="810090"/>
          </a:xfrm>
          <a:prstGeom prst="rect">
            <a:avLst/>
          </a:prstGeom>
          <a:gradFill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800" dirty="0" err="1" smtClean="0">
                <a:solidFill>
                  <a:schemeClr val="tx1"/>
                </a:solidFill>
              </a:rPr>
              <a:t>Transformational</a:t>
            </a:r>
            <a:r>
              <a:rPr lang="de-CH" sz="1800" dirty="0" smtClean="0">
                <a:solidFill>
                  <a:schemeClr val="tx1"/>
                </a:solidFill>
              </a:rPr>
              <a:t> und </a:t>
            </a:r>
          </a:p>
          <a:p>
            <a:pPr algn="ctr"/>
            <a:r>
              <a:rPr lang="de-CH" sz="1800" dirty="0" err="1" smtClean="0">
                <a:solidFill>
                  <a:schemeClr val="tx1"/>
                </a:solidFill>
              </a:rPr>
              <a:t>Shared</a:t>
            </a:r>
            <a:r>
              <a:rPr lang="de-CH" sz="1800" dirty="0" smtClean="0">
                <a:solidFill>
                  <a:schemeClr val="tx1"/>
                </a:solidFill>
              </a:rPr>
              <a:t> </a:t>
            </a:r>
            <a:r>
              <a:rPr lang="de-CH" sz="1800" dirty="0" err="1" smtClean="0">
                <a:solidFill>
                  <a:schemeClr val="tx1"/>
                </a:solidFill>
              </a:rPr>
              <a:t>Leadership</a:t>
            </a:r>
            <a:endParaRPr lang="de-CH" sz="1800" dirty="0" smtClean="0">
              <a:solidFill>
                <a:schemeClr val="tx1"/>
              </a:solidFill>
            </a:endParaRPr>
          </a:p>
          <a:p>
            <a:pPr algn="ctr"/>
            <a:r>
              <a:rPr lang="de-CH" sz="1400" i="1" dirty="0" smtClean="0">
                <a:solidFill>
                  <a:schemeClr val="tx1"/>
                </a:solidFill>
              </a:rPr>
              <a:t>«Einzel- und Teamführung»</a:t>
            </a:r>
            <a:endParaRPr lang="de-CH" sz="1400" i="1" dirty="0">
              <a:solidFill>
                <a:schemeClr val="tx1"/>
              </a:solidFill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5292080" y="3284984"/>
            <a:ext cx="3261953" cy="54006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800" dirty="0" err="1" smtClean="0">
                <a:solidFill>
                  <a:schemeClr val="tx1"/>
                </a:solidFill>
              </a:rPr>
              <a:t>Huddle</a:t>
            </a:r>
            <a:r>
              <a:rPr lang="de-CH" sz="1800" dirty="0" smtClean="0">
                <a:solidFill>
                  <a:schemeClr val="tx1"/>
                </a:solidFill>
              </a:rPr>
              <a:t> Board</a:t>
            </a:r>
          </a:p>
          <a:p>
            <a:pPr algn="ctr"/>
            <a:r>
              <a:rPr lang="de-CH" sz="1400" i="1" dirty="0" smtClean="0">
                <a:solidFill>
                  <a:schemeClr val="tx1"/>
                </a:solidFill>
              </a:rPr>
              <a:t>«</a:t>
            </a:r>
            <a:r>
              <a:rPr lang="de-CH" sz="1400" i="1" dirty="0">
                <a:solidFill>
                  <a:schemeClr val="tx1"/>
                </a:solidFill>
              </a:rPr>
              <a:t>T</a:t>
            </a:r>
            <a:r>
              <a:rPr lang="de-CH" sz="1400" i="1" dirty="0" smtClean="0">
                <a:solidFill>
                  <a:schemeClr val="tx1"/>
                </a:solidFill>
              </a:rPr>
              <a:t>ransparenz und Mit-Verantwortung»</a:t>
            </a:r>
            <a:endParaRPr lang="de-CH" sz="1400" i="1" dirty="0">
              <a:solidFill>
                <a:schemeClr val="tx1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5141811" y="1142746"/>
            <a:ext cx="3409413" cy="531059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800" dirty="0" smtClean="0">
                <a:solidFill>
                  <a:schemeClr val="tx1"/>
                </a:solidFill>
              </a:rPr>
              <a:t>Führungs-GEMBA</a:t>
            </a:r>
          </a:p>
          <a:p>
            <a:pPr algn="ctr"/>
            <a:r>
              <a:rPr lang="de-CH" sz="1400" i="1" dirty="0" smtClean="0">
                <a:solidFill>
                  <a:schemeClr val="tx1"/>
                </a:solidFill>
              </a:rPr>
              <a:t>«Standard Führung»</a:t>
            </a:r>
            <a:endParaRPr lang="de-CH" sz="1400" i="1" dirty="0">
              <a:solidFill>
                <a:schemeClr val="tx1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492451" y="3284984"/>
            <a:ext cx="3467932" cy="54006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800" dirty="0" smtClean="0">
                <a:solidFill>
                  <a:schemeClr val="tx1"/>
                </a:solidFill>
              </a:rPr>
              <a:t>KATA-Coaching</a:t>
            </a:r>
          </a:p>
          <a:p>
            <a:pPr algn="ctr"/>
            <a:r>
              <a:rPr lang="de-CH" sz="1400" i="1" dirty="0" smtClean="0">
                <a:solidFill>
                  <a:schemeClr val="tx1"/>
                </a:solidFill>
              </a:rPr>
              <a:t>«befähigende Führung»</a:t>
            </a:r>
            <a:endParaRPr lang="de-CH" sz="1400" i="1" dirty="0">
              <a:solidFill>
                <a:schemeClr val="tx1"/>
              </a:solidFill>
            </a:endParaRPr>
          </a:p>
        </p:txBody>
      </p:sp>
      <p:pic>
        <p:nvPicPr>
          <p:cNvPr id="14" name="Picture 2" descr="C:\Users\MEPHI\AppData\Local\Microsoft\Windows\Temporary Internet Files\Content.Outlook\8V8WPZO7\NAZ_0615-1505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309" y="3933056"/>
            <a:ext cx="3278159" cy="199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41" y="3825044"/>
            <a:ext cx="3571920" cy="2333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hteck 9"/>
          <p:cNvSpPr/>
          <p:nvPr/>
        </p:nvSpPr>
        <p:spPr>
          <a:xfrm>
            <a:off x="6519445" y="1751089"/>
            <a:ext cx="205402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1400" b="1" dirty="0" smtClean="0">
                <a:latin typeface="+mj-lt"/>
              </a:rPr>
              <a:t>Ziel</a:t>
            </a:r>
            <a:r>
              <a:rPr lang="de-CH" sz="1400" dirty="0" smtClean="0">
                <a:latin typeface="+mj-lt"/>
              </a:rPr>
              <a:t>: </a:t>
            </a:r>
            <a:r>
              <a:rPr lang="de-CH" sz="1400" dirty="0">
                <a:latin typeface="+mj-lt"/>
              </a:rPr>
              <a:t>Verschwendungen und Optimierungs-potenziale zu identifizieren und mögliche Lösungen zu formulieren.</a:t>
            </a:r>
          </a:p>
        </p:txBody>
      </p:sp>
      <p:pic>
        <p:nvPicPr>
          <p:cNvPr id="11266" name="Picture 2" descr="Bildergebnis für Strich mänchen Lup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4820" y="1764795"/>
            <a:ext cx="1291395" cy="1424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s://upload.wikimedia.org/wikipedia/commons/6/68/Transformationale_Fuehrung_Fuehrungserfol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689" y="1805024"/>
            <a:ext cx="2043316" cy="1384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feil nach rechts 2"/>
          <p:cNvSpPr/>
          <p:nvPr/>
        </p:nvSpPr>
        <p:spPr>
          <a:xfrm rot="12903356">
            <a:off x="3940620" y="1920786"/>
            <a:ext cx="978408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Pfeil nach rechts 16"/>
          <p:cNvSpPr/>
          <p:nvPr/>
        </p:nvSpPr>
        <p:spPr>
          <a:xfrm rot="10800000">
            <a:off x="4037650" y="1272819"/>
            <a:ext cx="978408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8" name="Pfeil nach rechts 17"/>
          <p:cNvSpPr/>
          <p:nvPr/>
        </p:nvSpPr>
        <p:spPr>
          <a:xfrm rot="16200000">
            <a:off x="3272790" y="2180514"/>
            <a:ext cx="978408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8289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Der </a:t>
            </a:r>
            <a:r>
              <a:rPr lang="de-CH" dirty="0" err="1" smtClean="0"/>
              <a:t>Huddle</a:t>
            </a:r>
            <a:r>
              <a:rPr lang="de-CH" dirty="0" smtClean="0"/>
              <a:t>…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3EC4FB-952C-4AB1-BD85-EDEE35A776F9}" type="slidenum">
              <a:rPr lang="de-CH" smtClean="0"/>
              <a:pPr>
                <a:defRPr/>
              </a:pPr>
              <a:t>3</a:t>
            </a:fld>
            <a:endParaRPr lang="de-CH" dirty="0"/>
          </a:p>
        </p:txBody>
      </p:sp>
      <p:sp>
        <p:nvSpPr>
          <p:cNvPr id="5" name="Textplatzhalt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 smtClean="0"/>
              <a:t>… bezeichnet </a:t>
            </a:r>
            <a:r>
              <a:rPr lang="de-CH" dirty="0"/>
              <a:t>die Versammlung der Spieler im American Football, bei </a:t>
            </a:r>
            <a:r>
              <a:rPr lang="de-CH" dirty="0" smtClean="0"/>
              <a:t>der</a:t>
            </a:r>
          </a:p>
          <a:p>
            <a:r>
              <a:rPr lang="de-CH" dirty="0" smtClean="0"/>
              <a:t>Spielzüge </a:t>
            </a:r>
            <a:r>
              <a:rPr lang="de-CH" dirty="0"/>
              <a:t>und </a:t>
            </a:r>
            <a:r>
              <a:rPr lang="de-CH" b="1" dirty="0"/>
              <a:t>Strategien</a:t>
            </a:r>
            <a:r>
              <a:rPr lang="de-CH" dirty="0"/>
              <a:t> besprochen werden. Der </a:t>
            </a:r>
            <a:r>
              <a:rPr lang="de-CH" dirty="0" smtClean="0"/>
              <a:t>Quarterback (Spielgestalter)</a:t>
            </a:r>
          </a:p>
          <a:p>
            <a:r>
              <a:rPr lang="de-CH" dirty="0" smtClean="0"/>
              <a:t>gibt </a:t>
            </a:r>
            <a:r>
              <a:rPr lang="de-CH" dirty="0"/>
              <a:t>dabei seinen Mitspielern die </a:t>
            </a:r>
            <a:r>
              <a:rPr lang="de-CH" b="1" dirty="0"/>
              <a:t>Ausführung</a:t>
            </a:r>
            <a:r>
              <a:rPr lang="de-CH" dirty="0"/>
              <a:t> des nächsten Spielzugs sowie </a:t>
            </a:r>
            <a:r>
              <a:rPr lang="de-CH" dirty="0" smtClean="0"/>
              <a:t>das</a:t>
            </a:r>
          </a:p>
          <a:p>
            <a:r>
              <a:rPr lang="de-CH" dirty="0" smtClean="0"/>
              <a:t>Startkommando vor</a:t>
            </a:r>
            <a:r>
              <a:rPr lang="de-CH" dirty="0"/>
              <a:t>.</a:t>
            </a:r>
          </a:p>
        </p:txBody>
      </p:sp>
      <p:pic>
        <p:nvPicPr>
          <p:cNvPr id="6" name="Inhaltsplatzhalter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150" y="2708920"/>
            <a:ext cx="4804116" cy="2700300"/>
          </a:xfrm>
          <a:prstGeom prst="rect">
            <a:avLst/>
          </a:prstGeom>
        </p:spPr>
      </p:pic>
      <p:pic>
        <p:nvPicPr>
          <p:cNvPr id="7" name="Bildplatzhalter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4" r="5874"/>
          <a:stretch>
            <a:fillRect/>
          </a:stretch>
        </p:blipFill>
        <p:spPr>
          <a:xfrm>
            <a:off x="5292080" y="3320988"/>
            <a:ext cx="3551480" cy="2681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424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Definition </a:t>
            </a:r>
            <a:r>
              <a:rPr lang="de-CH" dirty="0" err="1" smtClean="0"/>
              <a:t>Huddle</a:t>
            </a:r>
            <a:r>
              <a:rPr lang="de-CH" dirty="0" smtClean="0"/>
              <a:t> Board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3EC4FB-952C-4AB1-BD85-EDEE35A776F9}" type="slidenum">
              <a:rPr lang="de-CH" smtClean="0"/>
              <a:pPr>
                <a:defRPr/>
              </a:pPr>
              <a:t>4</a:t>
            </a:fld>
            <a:endParaRPr lang="de-CH" dirty="0"/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467544" y="1448780"/>
            <a:ext cx="8281988" cy="4635500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CH" sz="1600" b="1" dirty="0" smtClean="0"/>
              <a:t>Tägliche, wöchentliche, monatliche </a:t>
            </a:r>
            <a:r>
              <a:rPr lang="de-CH" sz="1600" b="1" dirty="0" err="1"/>
              <a:t>Huddles</a:t>
            </a:r>
            <a:r>
              <a:rPr lang="de-CH" sz="1600" b="1" dirty="0"/>
              <a:t> </a:t>
            </a:r>
            <a:r>
              <a:rPr lang="de-CH" sz="1600" dirty="0"/>
              <a:t>sind ein wichtiger Teil des </a:t>
            </a:r>
            <a:r>
              <a:rPr lang="de-CH" sz="1600" b="1" dirty="0"/>
              <a:t>täglichen </a:t>
            </a:r>
            <a:r>
              <a:rPr lang="de-CH" sz="1600" b="1" dirty="0" smtClean="0"/>
              <a:t>Management.</a:t>
            </a:r>
          </a:p>
          <a:p>
            <a:pPr marL="285750" indent="-28575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 smtClean="0"/>
              <a:t>Die </a:t>
            </a:r>
            <a:r>
              <a:rPr lang="de-CH" sz="1600" dirty="0" smtClean="0"/>
              <a:t>Elemente </a:t>
            </a:r>
            <a:r>
              <a:rPr lang="de-CH" sz="1600" dirty="0"/>
              <a:t>des täglichen Managements sind </a:t>
            </a:r>
            <a:r>
              <a:rPr lang="de-CH" sz="1600" b="1" dirty="0" err="1"/>
              <a:t>Huddles</a:t>
            </a:r>
            <a:r>
              <a:rPr lang="de-CH" sz="1600" b="1" dirty="0"/>
              <a:t>, </a:t>
            </a:r>
            <a:r>
              <a:rPr lang="de-CH" sz="1600" b="1" dirty="0" smtClean="0"/>
              <a:t>Huddle Boards </a:t>
            </a:r>
            <a:r>
              <a:rPr lang="de-CH" sz="1600" dirty="0"/>
              <a:t>und</a:t>
            </a:r>
            <a:r>
              <a:rPr lang="de-CH" sz="1600" b="1" dirty="0"/>
              <a:t> standardisierte </a:t>
            </a:r>
            <a:r>
              <a:rPr lang="de-CH" sz="1600" b="1" dirty="0" smtClean="0"/>
              <a:t>Arbeit.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CH" sz="1600" b="1" dirty="0" err="1" smtClean="0"/>
              <a:t>Huddles</a:t>
            </a:r>
            <a:r>
              <a:rPr lang="de-CH" sz="1600" dirty="0" smtClean="0"/>
              <a:t> </a:t>
            </a:r>
            <a:r>
              <a:rPr lang="de-CH" sz="1600" dirty="0"/>
              <a:t>sind </a:t>
            </a:r>
            <a:r>
              <a:rPr lang="de-CH" sz="1600" b="1" dirty="0"/>
              <a:t>kurze </a:t>
            </a:r>
            <a:r>
              <a:rPr lang="de-CH" sz="1600" b="1" dirty="0" smtClean="0"/>
              <a:t>multiprofessionelle Versammlungen</a:t>
            </a:r>
            <a:r>
              <a:rPr lang="de-CH" sz="1600" dirty="0" smtClean="0"/>
              <a:t>, </a:t>
            </a:r>
          </a:p>
          <a:p>
            <a:pPr marL="590848" lvl="3" indent="-285750">
              <a:lnSpc>
                <a:spcPct val="100000"/>
              </a:lnSpc>
              <a:spcAft>
                <a:spcPts val="1200"/>
              </a:spcAft>
              <a:buFont typeface="Symbol" panose="05050102010706020507" pitchFamily="18" charset="2"/>
              <a:buChar char="-"/>
            </a:pPr>
            <a:r>
              <a:rPr lang="de-CH" sz="1600" dirty="0" smtClean="0"/>
              <a:t>die </a:t>
            </a:r>
            <a:r>
              <a:rPr lang="de-CH" sz="1600" dirty="0"/>
              <a:t>das </a:t>
            </a:r>
            <a:r>
              <a:rPr lang="de-CH" sz="1600" b="1" dirty="0"/>
              <a:t>gesamte </a:t>
            </a:r>
            <a:r>
              <a:rPr lang="de-CH" sz="1600" b="1" dirty="0" smtClean="0"/>
              <a:t>Behandlungsteam </a:t>
            </a:r>
            <a:r>
              <a:rPr lang="de-CH" sz="1600" dirty="0" smtClean="0"/>
              <a:t>- über </a:t>
            </a:r>
            <a:r>
              <a:rPr lang="de-CH" sz="1600" dirty="0"/>
              <a:t>alle Disziplinen und Berufsgruppen </a:t>
            </a:r>
            <a:r>
              <a:rPr lang="de-CH" sz="1600" dirty="0" smtClean="0"/>
              <a:t>hinweg - </a:t>
            </a:r>
            <a:r>
              <a:rPr lang="de-CH" sz="1600" dirty="0"/>
              <a:t>zusammen bringt und </a:t>
            </a:r>
            <a:r>
              <a:rPr lang="de-CH" sz="1600" dirty="0" smtClean="0"/>
              <a:t>sie über </a:t>
            </a:r>
            <a:r>
              <a:rPr lang="de-CH" sz="1600" dirty="0"/>
              <a:t>die </a:t>
            </a:r>
            <a:endParaRPr lang="de-CH" sz="1600" dirty="0" smtClean="0"/>
          </a:p>
          <a:p>
            <a:pPr marL="590848" lvl="3" indent="-285750">
              <a:lnSpc>
                <a:spcPct val="100000"/>
              </a:lnSpc>
              <a:spcAft>
                <a:spcPts val="1200"/>
              </a:spcAft>
              <a:buFont typeface="Symbol" panose="05050102010706020507" pitchFamily="18" charset="2"/>
              <a:buChar char="-"/>
            </a:pPr>
            <a:r>
              <a:rPr lang="de-CH" sz="1600" b="1" dirty="0" smtClean="0"/>
              <a:t>Ereignisse </a:t>
            </a:r>
            <a:r>
              <a:rPr lang="de-CH" sz="1600" dirty="0"/>
              <a:t>bezüglich ihres Arbeitsumfeldes auf dem </a:t>
            </a:r>
            <a:r>
              <a:rPr lang="de-CH" sz="1600" dirty="0" smtClean="0"/>
              <a:t>Laufenden hält</a:t>
            </a:r>
            <a:r>
              <a:rPr lang="de-CH" sz="1600" dirty="0"/>
              <a:t>. Zudem ermöglicht es, alle </a:t>
            </a:r>
            <a:endParaRPr lang="de-CH" sz="1600" dirty="0" smtClean="0"/>
          </a:p>
          <a:p>
            <a:pPr marL="590848" lvl="3" indent="-285750">
              <a:lnSpc>
                <a:spcPct val="100000"/>
              </a:lnSpc>
              <a:spcAft>
                <a:spcPts val="1200"/>
              </a:spcAft>
              <a:buFont typeface="Symbol" panose="05050102010706020507" pitchFamily="18" charset="2"/>
              <a:buChar char="-"/>
            </a:pPr>
            <a:r>
              <a:rPr lang="de-CH" sz="1600" b="1" dirty="0" smtClean="0"/>
              <a:t>Ereignisse </a:t>
            </a:r>
            <a:r>
              <a:rPr lang="de-CH" sz="1600" dirty="0"/>
              <a:t>und</a:t>
            </a:r>
            <a:r>
              <a:rPr lang="de-CH" sz="1600" b="1" dirty="0"/>
              <a:t> Probleme </a:t>
            </a:r>
            <a:r>
              <a:rPr lang="de-CH" sz="1600" b="1" dirty="0" smtClean="0"/>
              <a:t>anzusprechen </a:t>
            </a:r>
            <a:r>
              <a:rPr lang="de-CH" sz="1600" dirty="0" smtClean="0"/>
              <a:t>und </a:t>
            </a:r>
            <a:r>
              <a:rPr lang="de-CH" sz="1600" dirty="0"/>
              <a:t>zu </a:t>
            </a:r>
            <a:r>
              <a:rPr lang="de-CH" sz="1600" b="1" dirty="0"/>
              <a:t>adressieren</a:t>
            </a:r>
            <a:r>
              <a:rPr lang="de-CH" sz="1600" dirty="0"/>
              <a:t>, sobald sie </a:t>
            </a:r>
            <a:r>
              <a:rPr lang="de-CH" sz="1600" dirty="0" smtClean="0"/>
              <a:t>passieren.</a:t>
            </a:r>
          </a:p>
          <a:p>
            <a:pPr marL="285750" indent="-28575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CH" sz="1600" dirty="0" smtClean="0"/>
              <a:t>Das </a:t>
            </a:r>
            <a:r>
              <a:rPr lang="de-CH" sz="1600" b="1" dirty="0"/>
              <a:t>Huddleboard</a:t>
            </a:r>
            <a:r>
              <a:rPr lang="de-CH" sz="1600" dirty="0"/>
              <a:t> ist ein </a:t>
            </a:r>
            <a:r>
              <a:rPr lang="de-CH" sz="1600" b="1" dirty="0"/>
              <a:t>Instrument </a:t>
            </a:r>
            <a:r>
              <a:rPr lang="de-CH" sz="1600" dirty="0"/>
              <a:t>zur</a:t>
            </a:r>
            <a:r>
              <a:rPr lang="de-CH" sz="1600" b="1" dirty="0"/>
              <a:t> Visualisierung </a:t>
            </a:r>
            <a:r>
              <a:rPr lang="de-CH" sz="1600" dirty="0"/>
              <a:t>der </a:t>
            </a:r>
            <a:r>
              <a:rPr lang="de-CH" sz="1600" dirty="0" smtClean="0"/>
              <a:t>besprochenen Themen </a:t>
            </a:r>
            <a:r>
              <a:rPr lang="de-CH" sz="1600" dirty="0"/>
              <a:t>und zugleich der </a:t>
            </a:r>
            <a:r>
              <a:rPr lang="de-CH" sz="1600" b="1" dirty="0"/>
              <a:t>Treffpunkt</a:t>
            </a:r>
            <a:r>
              <a:rPr lang="de-CH" sz="1600" dirty="0"/>
              <a:t> für das Meeting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397829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3EC4FB-952C-4AB1-BD85-EDEE35A776F9}" type="slidenum">
              <a:rPr lang="de-CH" smtClean="0"/>
              <a:pPr>
                <a:defRPr/>
              </a:pPr>
              <a:t>5</a:t>
            </a:fld>
            <a:endParaRPr lang="de-CH" dirty="0"/>
          </a:p>
        </p:txBody>
      </p:sp>
      <p:sp>
        <p:nvSpPr>
          <p:cNvPr id="5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Warum braucht man </a:t>
            </a:r>
            <a:r>
              <a:rPr lang="de-CH" dirty="0" err="1"/>
              <a:t>Huddles</a:t>
            </a:r>
            <a:r>
              <a:rPr lang="de-CH" dirty="0"/>
              <a:t>?</a:t>
            </a:r>
          </a:p>
        </p:txBody>
      </p:sp>
      <p:sp>
        <p:nvSpPr>
          <p:cNvPr id="8" name="Textplatzhalter 6"/>
          <p:cNvSpPr txBox="1">
            <a:spLocks/>
          </p:cNvSpPr>
          <p:nvPr/>
        </p:nvSpPr>
        <p:spPr>
          <a:xfrm>
            <a:off x="308708" y="1484784"/>
            <a:ext cx="11574585" cy="36539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395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799"/>
              </a:spcAft>
              <a:buFont typeface="Arial" panose="020B0604020202020204" pitchFamily="34" charset="0"/>
              <a:buNone/>
              <a:defRPr sz="22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215999" indent="-215999" algn="l" defTabSz="914395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799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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1997" indent="-215999" algn="l" defTabSz="914395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799"/>
              </a:spcAft>
              <a:buClr>
                <a:schemeClr val="accent1"/>
              </a:buClr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7996" indent="-215999" algn="l" defTabSz="914395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799"/>
              </a:spcAft>
              <a:buClr>
                <a:schemeClr val="accent1"/>
              </a:buClr>
              <a:buFont typeface="Arial" panose="020B0604020202020204" pitchFamily="34" charset="0"/>
              <a:buChar char="›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3995" indent="-215999" algn="l" defTabSz="914395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799"/>
              </a:spcAft>
              <a:buClr>
                <a:schemeClr val="accent1"/>
              </a:buClr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85" indent="-228599" algn="l" defTabSz="91439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83" indent="-228599" algn="l" defTabSz="91439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80" indent="-228599" algn="l" defTabSz="91439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77" indent="-228599" algn="l" defTabSz="91439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95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799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CH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Wenn dieses Problem besteht …</a:t>
            </a:r>
            <a:endParaRPr kumimoji="0" lang="de-CH" sz="2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Inhaltsplatzhalter 5"/>
          <p:cNvSpPr>
            <a:spLocks noGrp="1"/>
          </p:cNvSpPr>
          <p:nvPr>
            <p:ph sz="quarter" idx="4294967295"/>
          </p:nvPr>
        </p:nvSpPr>
        <p:spPr>
          <a:xfrm>
            <a:off x="431540" y="2492896"/>
            <a:ext cx="8259736" cy="3086988"/>
          </a:xfrm>
          <a:prstGeom prst="rect">
            <a:avLst/>
          </a:prstGeom>
        </p:spPr>
        <p:txBody>
          <a:bodyPr/>
          <a:lstStyle/>
          <a:p>
            <a:pPr marL="285750" indent="-285750">
              <a:lnSpc>
                <a:spcPct val="1000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de-CH" b="1" dirty="0"/>
              <a:t>Fehlende </a:t>
            </a:r>
            <a:r>
              <a:rPr lang="de-CH" dirty="0"/>
              <a:t>oder</a:t>
            </a:r>
            <a:r>
              <a:rPr lang="de-CH" b="1" dirty="0"/>
              <a:t> falsche </a:t>
            </a:r>
            <a:r>
              <a:rPr lang="de-CH" b="1" dirty="0" smtClean="0"/>
              <a:t>Informationen</a:t>
            </a:r>
            <a:r>
              <a:rPr lang="de-CH" dirty="0" smtClean="0"/>
              <a:t>. </a:t>
            </a:r>
          </a:p>
          <a:p>
            <a:pPr marL="285750" indent="-28575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CH" b="1" dirty="0" smtClean="0"/>
              <a:t>Kommunikationsflüsse </a:t>
            </a:r>
            <a:r>
              <a:rPr lang="de-CH" dirty="0" smtClean="0"/>
              <a:t>sind </a:t>
            </a:r>
            <a:r>
              <a:rPr lang="de-CH" dirty="0"/>
              <a:t>horizontal </a:t>
            </a:r>
            <a:r>
              <a:rPr lang="de-CH" dirty="0" smtClean="0"/>
              <a:t>wie vertikal </a:t>
            </a:r>
            <a:r>
              <a:rPr lang="de-CH" b="1" dirty="0" smtClean="0"/>
              <a:t>unterbrochen </a:t>
            </a:r>
            <a:r>
              <a:rPr lang="de-CH" dirty="0"/>
              <a:t>und basieren </a:t>
            </a:r>
            <a:r>
              <a:rPr lang="de-CH" dirty="0" smtClean="0"/>
              <a:t>auf </a:t>
            </a:r>
            <a:r>
              <a:rPr lang="de-CH" b="1" dirty="0" smtClean="0"/>
              <a:t>informellen </a:t>
            </a:r>
            <a:r>
              <a:rPr lang="de-CH" dirty="0"/>
              <a:t>Beziehungen. </a:t>
            </a:r>
            <a:endParaRPr lang="de-CH" dirty="0" smtClean="0"/>
          </a:p>
          <a:p>
            <a:pPr marL="285750" indent="-28575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CH" dirty="0" smtClean="0"/>
              <a:t>Viele </a:t>
            </a:r>
            <a:r>
              <a:rPr lang="de-CH" b="1" dirty="0"/>
              <a:t>Einzelgespräche</a:t>
            </a:r>
            <a:r>
              <a:rPr lang="de-CH" dirty="0" smtClean="0"/>
              <a:t> bedeuten </a:t>
            </a:r>
            <a:r>
              <a:rPr lang="de-CH" b="1" dirty="0" smtClean="0"/>
              <a:t>Informationsverlust </a:t>
            </a:r>
            <a:r>
              <a:rPr lang="de-CH" dirty="0"/>
              <a:t>und</a:t>
            </a:r>
            <a:r>
              <a:rPr lang="de-CH" b="1" dirty="0"/>
              <a:t> Ineffizienz</a:t>
            </a:r>
            <a:r>
              <a:rPr lang="de-CH" b="1" dirty="0" smtClean="0"/>
              <a:t>.</a:t>
            </a:r>
          </a:p>
          <a:p>
            <a:pPr marL="285750" indent="-28575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CH" dirty="0"/>
              <a:t>Strategien haben </a:t>
            </a:r>
            <a:r>
              <a:rPr lang="de-CH" b="1" dirty="0"/>
              <a:t>keine </a:t>
            </a:r>
            <a:r>
              <a:rPr lang="de-CH" b="1" dirty="0" smtClean="0"/>
              <a:t>signifikanten Auswirkungen </a:t>
            </a:r>
            <a:r>
              <a:rPr lang="de-CH" dirty="0"/>
              <a:t>auf das </a:t>
            </a:r>
            <a:r>
              <a:rPr lang="de-CH" b="1" dirty="0"/>
              <a:t>Tagesgeschehen</a:t>
            </a:r>
          </a:p>
          <a:p>
            <a:pPr marL="285750" indent="-28575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CH" dirty="0"/>
              <a:t>Probleme werden </a:t>
            </a:r>
            <a:r>
              <a:rPr lang="de-CH" b="1" dirty="0"/>
              <a:t>nicht dort gelöst wo </a:t>
            </a:r>
            <a:r>
              <a:rPr lang="de-CH" b="1" dirty="0" smtClean="0"/>
              <a:t>sie entstehen</a:t>
            </a:r>
            <a:r>
              <a:rPr lang="de-CH" b="1" dirty="0"/>
              <a:t>, </a:t>
            </a:r>
            <a:r>
              <a:rPr lang="de-CH" dirty="0"/>
              <a:t>sondern nach oben </a:t>
            </a:r>
            <a:r>
              <a:rPr lang="de-CH" b="1" dirty="0" smtClean="0"/>
              <a:t>delegiert </a:t>
            </a:r>
            <a:r>
              <a:rPr lang="de-CH" dirty="0"/>
              <a:t>oder</a:t>
            </a:r>
            <a:r>
              <a:rPr lang="de-CH" b="1" dirty="0" smtClean="0"/>
              <a:t> </a:t>
            </a:r>
            <a:r>
              <a:rPr lang="de-CH" b="1" dirty="0"/>
              <a:t>ignoriert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570044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3EC4FB-952C-4AB1-BD85-EDEE35A776F9}" type="slidenum">
              <a:rPr lang="de-CH" smtClean="0"/>
              <a:pPr>
                <a:defRPr/>
              </a:pPr>
              <a:t>6</a:t>
            </a:fld>
            <a:endParaRPr lang="de-CH" dirty="0"/>
          </a:p>
        </p:txBody>
      </p:sp>
      <p:sp>
        <p:nvSpPr>
          <p:cNvPr id="5" name="Textplatzhalter 6"/>
          <p:cNvSpPr txBox="1">
            <a:spLocks/>
          </p:cNvSpPr>
          <p:nvPr/>
        </p:nvSpPr>
        <p:spPr>
          <a:xfrm>
            <a:off x="647564" y="1484784"/>
            <a:ext cx="7515484" cy="36539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6850" indent="-195263" algn="l" rtl="0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Font typeface="Arial" charset="0"/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395288" indent="-196850" algn="l" rtl="0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Font typeface="Arial" charset="0"/>
              <a:buChar char="–"/>
              <a:defRPr>
                <a:solidFill>
                  <a:schemeClr val="tx1"/>
                </a:solidFill>
                <a:latin typeface="+mn-lt"/>
              </a:defRPr>
            </a:lvl3pPr>
            <a:lvl4pPr marL="582613" indent="-185738" algn="l" rtl="0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Font typeface="Arial" charset="0"/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763588" indent="-179388" algn="l" rtl="0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Font typeface="Arial" charset="0"/>
              <a:buChar char="–"/>
              <a:defRPr>
                <a:solidFill>
                  <a:schemeClr val="tx1"/>
                </a:solidFill>
                <a:latin typeface="+mn-lt"/>
              </a:defRPr>
            </a:lvl5pPr>
            <a:lvl6pPr marL="1220788" indent="-179388" algn="l" rtl="0" fontAlgn="base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Font typeface="Arial" charset="0"/>
              <a:buChar char="–"/>
              <a:defRPr>
                <a:solidFill>
                  <a:schemeClr val="tx1"/>
                </a:solidFill>
                <a:latin typeface="+mn-lt"/>
              </a:defRPr>
            </a:lvl6pPr>
            <a:lvl7pPr marL="1677988" indent="-179388" algn="l" rtl="0" fontAlgn="base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Font typeface="Arial" charset="0"/>
              <a:buChar char="–"/>
              <a:defRPr>
                <a:solidFill>
                  <a:schemeClr val="tx1"/>
                </a:solidFill>
                <a:latin typeface="+mn-lt"/>
              </a:defRPr>
            </a:lvl7pPr>
            <a:lvl8pPr marL="2135188" indent="-179388" algn="l" rtl="0" fontAlgn="base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Font typeface="Arial" charset="0"/>
              <a:buChar char="–"/>
              <a:defRPr>
                <a:solidFill>
                  <a:schemeClr val="tx1"/>
                </a:solidFill>
                <a:latin typeface="+mn-lt"/>
              </a:defRPr>
            </a:lvl8pPr>
            <a:lvl9pPr marL="2592388" indent="-179388" algn="l" rtl="0" fontAlgn="base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Font typeface="Arial" charset="0"/>
              <a:buChar char="–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algn="r"/>
            <a:r>
              <a:rPr lang="de-CH" sz="2200" kern="0" dirty="0" smtClean="0">
                <a:solidFill>
                  <a:srgbClr val="C00000"/>
                </a:solidFill>
              </a:rPr>
              <a:t>… ist das die Lösung</a:t>
            </a:r>
          </a:p>
          <a:p>
            <a:pPr algn="r"/>
            <a:endParaRPr lang="de-CH" sz="1800" kern="0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4294967295"/>
          </p:nvPr>
        </p:nvSpPr>
        <p:spPr>
          <a:xfrm>
            <a:off x="308709" y="2354232"/>
            <a:ext cx="8223732" cy="3018984"/>
          </a:xfrm>
          <a:prstGeom prst="rect">
            <a:avLst/>
          </a:prstGeom>
        </p:spPr>
        <p:txBody>
          <a:bodyPr/>
          <a:lstStyle/>
          <a:p>
            <a:pPr marL="285750" indent="-285750">
              <a:lnSpc>
                <a:spcPct val="1000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de-CH" b="1" dirty="0"/>
              <a:t>Gemeinsame ritualisierte, fokussierte Besprechen </a:t>
            </a:r>
            <a:r>
              <a:rPr lang="de-CH" dirty="0"/>
              <a:t>sorgt für </a:t>
            </a:r>
            <a:r>
              <a:rPr lang="de-CH" b="1" dirty="0"/>
              <a:t>Informationsfluss</a:t>
            </a:r>
          </a:p>
          <a:p>
            <a:pPr marL="285750" indent="-285750">
              <a:lnSpc>
                <a:spcPct val="1000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de-CH" dirty="0"/>
              <a:t>Abstrakte </a:t>
            </a:r>
            <a:r>
              <a:rPr lang="de-CH" b="1" dirty="0"/>
              <a:t>Ziele </a:t>
            </a:r>
            <a:r>
              <a:rPr lang="de-CH" dirty="0"/>
              <a:t>des Managements werden auf einzelnen Bereiche </a:t>
            </a:r>
            <a:r>
              <a:rPr lang="de-CH" b="1" dirty="0"/>
              <a:t>herunter gebrochen </a:t>
            </a:r>
            <a:r>
              <a:rPr lang="de-CH" dirty="0"/>
              <a:t>und dort </a:t>
            </a:r>
            <a:r>
              <a:rPr lang="de-CH" b="1" dirty="0"/>
              <a:t>gelebt</a:t>
            </a:r>
            <a:r>
              <a:rPr lang="de-CH" dirty="0"/>
              <a:t>. </a:t>
            </a:r>
          </a:p>
          <a:p>
            <a:pPr marL="285750" indent="-285750">
              <a:lnSpc>
                <a:spcPct val="1000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de-CH" b="1" dirty="0"/>
              <a:t>Durch</a:t>
            </a:r>
            <a:r>
              <a:rPr lang="de-CH" dirty="0"/>
              <a:t> die tägliche Besprechung von Ist und Soll  -  die </a:t>
            </a:r>
            <a:r>
              <a:rPr lang="de-CH" b="1" dirty="0"/>
              <a:t>Visualisierung </a:t>
            </a:r>
            <a:r>
              <a:rPr lang="de-CH" dirty="0"/>
              <a:t>wird die </a:t>
            </a:r>
            <a:r>
              <a:rPr lang="de-CH" b="1" dirty="0"/>
              <a:t>Verankerung </a:t>
            </a:r>
            <a:r>
              <a:rPr lang="de-CH" dirty="0"/>
              <a:t>unterstützt</a:t>
            </a:r>
          </a:p>
          <a:p>
            <a:pPr marL="285750" indent="-285750">
              <a:lnSpc>
                <a:spcPct val="1000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de-CH" b="1" dirty="0"/>
              <a:t>Gemeinsames</a:t>
            </a:r>
            <a:r>
              <a:rPr lang="de-CH" dirty="0"/>
              <a:t> </a:t>
            </a:r>
            <a:r>
              <a:rPr lang="de-CH" b="1" dirty="0"/>
              <a:t>Besprechen </a:t>
            </a:r>
            <a:r>
              <a:rPr lang="de-CH" dirty="0"/>
              <a:t>von </a:t>
            </a:r>
            <a:r>
              <a:rPr lang="de-CH" b="1" dirty="0"/>
              <a:t>Problemen</a:t>
            </a:r>
            <a:r>
              <a:rPr lang="de-CH" dirty="0"/>
              <a:t> ist die </a:t>
            </a:r>
            <a:r>
              <a:rPr lang="de-CH" b="1" dirty="0"/>
              <a:t>Basis für eine Diskussion der Gründe </a:t>
            </a:r>
            <a:r>
              <a:rPr lang="de-CH" dirty="0"/>
              <a:t>und ein </a:t>
            </a:r>
            <a:r>
              <a:rPr lang="de-CH" b="1" dirty="0"/>
              <a:t>Einbringen von Lösungsansätzen</a:t>
            </a:r>
            <a:endParaRPr lang="de-CH" dirty="0"/>
          </a:p>
          <a:p>
            <a:pPr marL="0" indent="0">
              <a:lnSpc>
                <a:spcPct val="150000"/>
              </a:lnSpc>
              <a:spcAft>
                <a:spcPts val="2400"/>
              </a:spcAft>
              <a:buNone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620142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525328" y="548680"/>
            <a:ext cx="4334704" cy="561975"/>
          </a:xfrm>
        </p:spPr>
        <p:txBody>
          <a:bodyPr/>
          <a:lstStyle/>
          <a:p>
            <a:r>
              <a:rPr lang="de-CH" dirty="0" err="1" smtClean="0"/>
              <a:t>Huddle</a:t>
            </a:r>
            <a:r>
              <a:rPr lang="de-CH" dirty="0" smtClean="0"/>
              <a:t> Board</a:t>
            </a:r>
            <a:r>
              <a:rPr lang="de-CH" dirty="0"/>
              <a:t/>
            </a:r>
            <a:br>
              <a:rPr lang="de-CH" dirty="0"/>
            </a:br>
            <a:endParaRPr lang="de-CH" dirty="0"/>
          </a:p>
        </p:txBody>
      </p:sp>
      <p:sp>
        <p:nvSpPr>
          <p:cNvPr id="7" name="Rechteck 6"/>
          <p:cNvSpPr/>
          <p:nvPr/>
        </p:nvSpPr>
        <p:spPr bwMode="auto">
          <a:xfrm>
            <a:off x="2516396" y="4464062"/>
            <a:ext cx="1587552" cy="1694933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CH" sz="1000" b="1" dirty="0" smtClean="0">
                <a:solidFill>
                  <a:prstClr val="black"/>
                </a:solidFill>
                <a:latin typeface="+mj-lt"/>
                <a:cs typeface="MV Boli" panose="02000500030200090000" pitchFamily="2" charset="0"/>
              </a:rPr>
              <a:t>Verantwortlich heute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de-CH" sz="1000" dirty="0">
              <a:solidFill>
                <a:prstClr val="black"/>
              </a:solidFill>
              <a:latin typeface="+mj-lt"/>
              <a:cs typeface="MV Boli" panose="02000500030200090000" pitchFamily="2" charset="0"/>
            </a:endParaRPr>
          </a:p>
          <a:p>
            <a:pPr marL="171450" indent="-171450" algn="l">
              <a:buFont typeface="Wingdings" panose="05000000000000000000" pitchFamily="2" charset="2"/>
              <a:buChar char="§"/>
            </a:pPr>
            <a:r>
              <a:rPr lang="de-CH" sz="1000" dirty="0" smtClean="0">
                <a:solidFill>
                  <a:prstClr val="black"/>
                </a:solidFill>
                <a:latin typeface="+mj-lt"/>
                <a:cs typeface="MV Boli" panose="02000500030200090000" pitchFamily="2" charset="0"/>
              </a:rPr>
              <a:t>Arzt: Frau Dr. Meier (52231)</a:t>
            </a:r>
          </a:p>
          <a:p>
            <a:pPr marL="171450" indent="-171450" algn="l">
              <a:buFont typeface="Wingdings" panose="05000000000000000000" pitchFamily="2" charset="2"/>
              <a:buChar char="§"/>
            </a:pPr>
            <a:r>
              <a:rPr lang="de-CH" sz="1000" dirty="0" smtClean="0">
                <a:solidFill>
                  <a:prstClr val="black"/>
                </a:solidFill>
                <a:latin typeface="+mj-lt"/>
                <a:cs typeface="MV Boli" panose="02000500030200090000" pitchFamily="2" charset="0"/>
              </a:rPr>
              <a:t>Pflege: Herr Thiele (52236)</a:t>
            </a:r>
          </a:p>
          <a:p>
            <a:pPr marL="171450" indent="-171450" algn="l">
              <a:buFont typeface="Wingdings" panose="05000000000000000000" pitchFamily="2" charset="2"/>
              <a:buChar char="§"/>
            </a:pPr>
            <a:r>
              <a:rPr lang="de-CH" sz="1000" dirty="0" smtClean="0">
                <a:solidFill>
                  <a:prstClr val="black"/>
                </a:solidFill>
                <a:latin typeface="+mj-lt"/>
                <a:cs typeface="MV Boli" panose="02000500030200090000" pitchFamily="2" charset="0"/>
              </a:rPr>
              <a:t>Dispo: Frau Schönlein (52234) </a:t>
            </a:r>
          </a:p>
          <a:p>
            <a:pPr marL="171450" indent="-171450" algn="l">
              <a:buFont typeface="Wingdings" panose="05000000000000000000" pitchFamily="2" charset="2"/>
              <a:buChar char="§"/>
            </a:pPr>
            <a:r>
              <a:rPr lang="de-CH" sz="1000" dirty="0" smtClean="0">
                <a:solidFill>
                  <a:prstClr val="black"/>
                </a:solidFill>
                <a:latin typeface="+mj-lt"/>
                <a:cs typeface="MV Boli" panose="02000500030200090000" pitchFamily="2" charset="0"/>
              </a:rPr>
              <a:t>Abwesenheiten</a:t>
            </a:r>
          </a:p>
          <a:p>
            <a:pPr marL="171450" indent="-171450" algn="l">
              <a:buFont typeface="Wingdings" panose="05000000000000000000" pitchFamily="2" charset="2"/>
              <a:buChar char="§"/>
            </a:pPr>
            <a:r>
              <a:rPr lang="de-CH" sz="1000" dirty="0" smtClean="0">
                <a:solidFill>
                  <a:prstClr val="black"/>
                </a:solidFill>
                <a:latin typeface="+mj-lt"/>
                <a:cs typeface="MV Boli" panose="02000500030200090000" pitchFamily="2" charset="0"/>
              </a:rPr>
              <a:t>Wichtige Termine</a:t>
            </a:r>
          </a:p>
        </p:txBody>
      </p:sp>
      <p:sp>
        <p:nvSpPr>
          <p:cNvPr id="8" name="Rechteck 7"/>
          <p:cNvSpPr/>
          <p:nvPr/>
        </p:nvSpPr>
        <p:spPr bwMode="auto">
          <a:xfrm>
            <a:off x="758429" y="4464063"/>
            <a:ext cx="1495952" cy="872924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CH" sz="1000" b="1" dirty="0" smtClean="0">
                <a:solidFill>
                  <a:prstClr val="black"/>
                </a:solidFill>
                <a:latin typeface="+mj-lt"/>
                <a:cs typeface="MV Boli" panose="02000500030200090000" pitchFamily="2" charset="0"/>
              </a:rPr>
              <a:t>Patientenplanung</a:t>
            </a:r>
          </a:p>
          <a:p>
            <a:endParaRPr lang="de-CH" sz="1000" b="1" dirty="0">
              <a:solidFill>
                <a:prstClr val="black"/>
              </a:solidFill>
              <a:latin typeface="+mj-lt"/>
              <a:cs typeface="MV Boli" panose="02000500030200090000" pitchFamily="2" charset="0"/>
            </a:endParaRPr>
          </a:p>
          <a:p>
            <a:pPr marL="171450" indent="-171450" algn="l">
              <a:buFont typeface="Wingdings" panose="05000000000000000000" pitchFamily="2" charset="2"/>
              <a:buChar char="§"/>
            </a:pPr>
            <a:r>
              <a:rPr lang="de-CH" sz="1000" dirty="0" smtClean="0">
                <a:solidFill>
                  <a:prstClr val="black"/>
                </a:solidFill>
                <a:latin typeface="+mj-lt"/>
                <a:cs typeface="MV Boli" panose="02000500030200090000" pitchFamily="2" charset="0"/>
              </a:rPr>
              <a:t>Eintritte: XXXX</a:t>
            </a:r>
          </a:p>
          <a:p>
            <a:pPr marL="171450" indent="-171450" algn="l">
              <a:buFont typeface="Wingdings" panose="05000000000000000000" pitchFamily="2" charset="2"/>
              <a:buChar char="§"/>
            </a:pPr>
            <a:r>
              <a:rPr lang="de-CH" sz="1000" dirty="0" smtClean="0">
                <a:solidFill>
                  <a:prstClr val="black"/>
                </a:solidFill>
                <a:latin typeface="+mj-lt"/>
                <a:cs typeface="MV Boli" panose="02000500030200090000" pitchFamily="2" charset="0"/>
              </a:rPr>
              <a:t>Austritte: YYYY</a:t>
            </a:r>
          </a:p>
          <a:p>
            <a:pPr marL="171450" indent="-171450" algn="l">
              <a:buFont typeface="Wingdings" panose="05000000000000000000" pitchFamily="2" charset="2"/>
              <a:buChar char="§"/>
            </a:pPr>
            <a:r>
              <a:rPr lang="de-CH" sz="1000" dirty="0" smtClean="0">
                <a:solidFill>
                  <a:prstClr val="black"/>
                </a:solidFill>
                <a:latin typeface="+mj-lt"/>
                <a:cs typeface="MV Boli" panose="02000500030200090000" pitchFamily="2" charset="0"/>
              </a:rPr>
              <a:t>Risiko Patienten</a:t>
            </a:r>
          </a:p>
          <a:p>
            <a:pPr algn="l"/>
            <a:endParaRPr lang="de-CH" sz="1000" dirty="0">
              <a:solidFill>
                <a:prstClr val="black"/>
              </a:solidFill>
              <a:latin typeface="+mj-lt"/>
              <a:cs typeface="MV Boli" panose="02000500030200090000" pitchFamily="2" charset="0"/>
            </a:endParaRPr>
          </a:p>
          <a:p>
            <a:pPr algn="l"/>
            <a:endParaRPr lang="de-CH" sz="1000" dirty="0" smtClean="0">
              <a:solidFill>
                <a:prstClr val="black"/>
              </a:solidFill>
              <a:latin typeface="+mj-lt"/>
              <a:cs typeface="MV Boli" panose="02000500030200090000" pitchFamily="2" charset="0"/>
            </a:endParaRPr>
          </a:p>
          <a:p>
            <a:pPr marL="171450" indent="-171450" algn="l">
              <a:buFont typeface="Wingdings" panose="05000000000000000000" pitchFamily="2" charset="2"/>
              <a:buChar char="§"/>
            </a:pPr>
            <a:endParaRPr lang="de-CH" sz="1000" dirty="0" smtClean="0">
              <a:solidFill>
                <a:prstClr val="black"/>
              </a:solidFill>
              <a:latin typeface="+mj-lt"/>
              <a:cs typeface="MV Boli" panose="02000500030200090000" pitchFamily="2" charset="0"/>
            </a:endParaRPr>
          </a:p>
          <a:p>
            <a:pPr algn="l"/>
            <a:endParaRPr lang="de-CH" sz="1000" dirty="0" smtClean="0">
              <a:solidFill>
                <a:prstClr val="black"/>
              </a:solidFill>
              <a:latin typeface="+mj-lt"/>
              <a:cs typeface="MV Boli" panose="02000500030200090000" pitchFamily="2" charset="0"/>
            </a:endParaRPr>
          </a:p>
        </p:txBody>
      </p:sp>
      <p:grpSp>
        <p:nvGrpSpPr>
          <p:cNvPr id="22" name="Gruppieren 21"/>
          <p:cNvGrpSpPr/>
          <p:nvPr/>
        </p:nvGrpSpPr>
        <p:grpSpPr>
          <a:xfrm>
            <a:off x="4337181" y="2804258"/>
            <a:ext cx="2155459" cy="1156467"/>
            <a:chOff x="3378131" y="1806286"/>
            <a:chExt cx="2415308" cy="1884219"/>
          </a:xfrm>
          <a:noFill/>
        </p:grpSpPr>
        <p:sp>
          <p:nvSpPr>
            <p:cNvPr id="12" name="Rechteck 11"/>
            <p:cNvSpPr/>
            <p:nvPr/>
          </p:nvSpPr>
          <p:spPr bwMode="auto">
            <a:xfrm>
              <a:off x="3378131" y="1806286"/>
              <a:ext cx="2415308" cy="1884219"/>
            </a:xfrm>
            <a:prstGeom prst="rect">
              <a:avLst/>
            </a:prstGeom>
            <a:grpFill/>
            <a:ln w="2857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de-CH" sz="1000" dirty="0" smtClean="0">
                  <a:solidFill>
                    <a:prstClr val="black"/>
                  </a:solidFill>
                  <a:latin typeface="+mj-lt"/>
                  <a:cs typeface="MV Boli" panose="02000500030200090000" pitchFamily="2" charset="0"/>
                </a:rPr>
                <a:t>Bettenauslastung (Ist-Budget)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de-CH" sz="1000" dirty="0" smtClean="0">
                  <a:solidFill>
                    <a:prstClr val="black"/>
                  </a:solidFill>
                  <a:latin typeface="+mj-lt"/>
                  <a:cs typeface="MV Boli" panose="02000500030200090000" pitchFamily="2" charset="0"/>
                </a:rPr>
                <a:t>Aufenthaltsdauer (Ist-Budget)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de-CH" sz="1000" dirty="0" smtClean="0">
                  <a:solidFill>
                    <a:prstClr val="black"/>
                  </a:solidFill>
                  <a:latin typeface="+mj-lt"/>
                  <a:cs typeface="MV Boli" panose="02000500030200090000" pitchFamily="2" charset="0"/>
                </a:rPr>
                <a:t>Pflegetage (Ist-Budget)</a:t>
              </a:r>
            </a:p>
          </p:txBody>
        </p:sp>
        <p:grpSp>
          <p:nvGrpSpPr>
            <p:cNvPr id="21" name="Gruppieren 20"/>
            <p:cNvGrpSpPr/>
            <p:nvPr/>
          </p:nvGrpSpPr>
          <p:grpSpPr>
            <a:xfrm>
              <a:off x="3838191" y="2641815"/>
              <a:ext cx="1219200" cy="969818"/>
              <a:chOff x="7163282" y="2057011"/>
              <a:chExt cx="1219200" cy="969818"/>
            </a:xfrm>
            <a:grpFill/>
          </p:grpSpPr>
          <p:cxnSp>
            <p:nvCxnSpPr>
              <p:cNvPr id="13" name="Gerade Verbindung mit Pfeil 12"/>
              <p:cNvCxnSpPr/>
              <p:nvPr/>
            </p:nvCxnSpPr>
            <p:spPr bwMode="auto">
              <a:xfrm>
                <a:off x="7163282" y="2934465"/>
                <a:ext cx="1080654" cy="0"/>
              </a:xfrm>
              <a:prstGeom prst="straightConnector1">
                <a:avLst/>
              </a:prstGeom>
              <a:grp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15" name="Gerade Verbindung mit Pfeil 14"/>
              <p:cNvCxnSpPr/>
              <p:nvPr/>
            </p:nvCxnSpPr>
            <p:spPr bwMode="auto">
              <a:xfrm flipV="1">
                <a:off x="7237175" y="2057011"/>
                <a:ext cx="0" cy="969818"/>
              </a:xfrm>
              <a:prstGeom prst="straightConnector1">
                <a:avLst/>
              </a:prstGeom>
              <a:grp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sp>
            <p:nvSpPr>
              <p:cNvPr id="19" name="Freihandform 18"/>
              <p:cNvSpPr/>
              <p:nvPr/>
            </p:nvSpPr>
            <p:spPr bwMode="auto">
              <a:xfrm>
                <a:off x="7237173" y="2332633"/>
                <a:ext cx="1145309" cy="442878"/>
              </a:xfrm>
              <a:custGeom>
                <a:avLst/>
                <a:gdLst>
                  <a:gd name="connsiteX0" fmla="*/ 0 w 1145309"/>
                  <a:gd name="connsiteY0" fmla="*/ 333978 h 442879"/>
                  <a:gd name="connsiteX1" fmla="*/ 212436 w 1145309"/>
                  <a:gd name="connsiteY1" fmla="*/ 195432 h 442879"/>
                  <a:gd name="connsiteX2" fmla="*/ 314036 w 1145309"/>
                  <a:gd name="connsiteY2" fmla="*/ 1469 h 442879"/>
                  <a:gd name="connsiteX3" fmla="*/ 461818 w 1145309"/>
                  <a:gd name="connsiteY3" fmla="*/ 112305 h 442879"/>
                  <a:gd name="connsiteX4" fmla="*/ 701963 w 1145309"/>
                  <a:gd name="connsiteY4" fmla="*/ 223142 h 442879"/>
                  <a:gd name="connsiteX5" fmla="*/ 895927 w 1145309"/>
                  <a:gd name="connsiteY5" fmla="*/ 149251 h 442879"/>
                  <a:gd name="connsiteX6" fmla="*/ 1089891 w 1145309"/>
                  <a:gd name="connsiteY6" fmla="*/ 417105 h 442879"/>
                  <a:gd name="connsiteX7" fmla="*/ 1145309 w 1145309"/>
                  <a:gd name="connsiteY7" fmla="*/ 417105 h 4428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45309" h="442879">
                    <a:moveTo>
                      <a:pt x="0" y="333978"/>
                    </a:moveTo>
                    <a:cubicBezTo>
                      <a:pt x="80048" y="292414"/>
                      <a:pt x="160097" y="250850"/>
                      <a:pt x="212436" y="195432"/>
                    </a:cubicBezTo>
                    <a:cubicBezTo>
                      <a:pt x="264775" y="140014"/>
                      <a:pt x="272472" y="15323"/>
                      <a:pt x="314036" y="1469"/>
                    </a:cubicBezTo>
                    <a:cubicBezTo>
                      <a:pt x="355600" y="-12386"/>
                      <a:pt x="397164" y="75360"/>
                      <a:pt x="461818" y="112305"/>
                    </a:cubicBezTo>
                    <a:cubicBezTo>
                      <a:pt x="526472" y="149250"/>
                      <a:pt x="629612" y="216984"/>
                      <a:pt x="701963" y="223142"/>
                    </a:cubicBezTo>
                    <a:cubicBezTo>
                      <a:pt x="774315" y="229300"/>
                      <a:pt x="831272" y="116924"/>
                      <a:pt x="895927" y="149251"/>
                    </a:cubicBezTo>
                    <a:cubicBezTo>
                      <a:pt x="960582" y="181578"/>
                      <a:pt x="1048327" y="372463"/>
                      <a:pt x="1089891" y="417105"/>
                    </a:cubicBezTo>
                    <a:cubicBezTo>
                      <a:pt x="1131455" y="461747"/>
                      <a:pt x="1138382" y="439426"/>
                      <a:pt x="1145309" y="417105"/>
                    </a:cubicBezTo>
                  </a:path>
                </a:pathLst>
              </a:custGeom>
              <a:grp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rtlCol="0" anchor="ctr"/>
              <a:lstStyle/>
              <a:p>
                <a:endParaRPr lang="de-CH" sz="6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Freihandform 19"/>
              <p:cNvSpPr/>
              <p:nvPr/>
            </p:nvSpPr>
            <p:spPr bwMode="auto">
              <a:xfrm>
                <a:off x="7237173" y="2370006"/>
                <a:ext cx="1080654" cy="222714"/>
              </a:xfrm>
              <a:custGeom>
                <a:avLst/>
                <a:gdLst>
                  <a:gd name="connsiteX0" fmla="*/ 0 w 1080654"/>
                  <a:gd name="connsiteY0" fmla="*/ 222714 h 222714"/>
                  <a:gd name="connsiteX1" fmla="*/ 147782 w 1080654"/>
                  <a:gd name="connsiteY1" fmla="*/ 74932 h 222714"/>
                  <a:gd name="connsiteX2" fmla="*/ 360218 w 1080654"/>
                  <a:gd name="connsiteY2" fmla="*/ 56459 h 222714"/>
                  <a:gd name="connsiteX3" fmla="*/ 535709 w 1080654"/>
                  <a:gd name="connsiteY3" fmla="*/ 1041 h 222714"/>
                  <a:gd name="connsiteX4" fmla="*/ 766618 w 1080654"/>
                  <a:gd name="connsiteY4" fmla="*/ 19514 h 222714"/>
                  <a:gd name="connsiteX5" fmla="*/ 923636 w 1080654"/>
                  <a:gd name="connsiteY5" fmla="*/ 10278 h 222714"/>
                  <a:gd name="connsiteX6" fmla="*/ 1080654 w 1080654"/>
                  <a:gd name="connsiteY6" fmla="*/ 148823 h 222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80654" h="222714">
                    <a:moveTo>
                      <a:pt x="0" y="222714"/>
                    </a:moveTo>
                    <a:cubicBezTo>
                      <a:pt x="43873" y="162677"/>
                      <a:pt x="87746" y="102641"/>
                      <a:pt x="147782" y="74932"/>
                    </a:cubicBezTo>
                    <a:cubicBezTo>
                      <a:pt x="207818" y="47223"/>
                      <a:pt x="295564" y="68774"/>
                      <a:pt x="360218" y="56459"/>
                    </a:cubicBezTo>
                    <a:cubicBezTo>
                      <a:pt x="424873" y="44144"/>
                      <a:pt x="467976" y="7198"/>
                      <a:pt x="535709" y="1041"/>
                    </a:cubicBezTo>
                    <a:cubicBezTo>
                      <a:pt x="603442" y="-5116"/>
                      <a:pt x="701964" y="17975"/>
                      <a:pt x="766618" y="19514"/>
                    </a:cubicBezTo>
                    <a:cubicBezTo>
                      <a:pt x="831272" y="21053"/>
                      <a:pt x="871297" y="-11274"/>
                      <a:pt x="923636" y="10278"/>
                    </a:cubicBezTo>
                    <a:cubicBezTo>
                      <a:pt x="975975" y="31829"/>
                      <a:pt x="1028314" y="90326"/>
                      <a:pt x="1080654" y="148823"/>
                    </a:cubicBezTo>
                  </a:path>
                </a:pathLst>
              </a:custGeom>
              <a:grpFill/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rtlCol="0" anchor="ctr"/>
              <a:lstStyle/>
              <a:p>
                <a:endParaRPr lang="de-CH" sz="600" dirty="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26" name="Rechteck 25"/>
          <p:cNvSpPr/>
          <p:nvPr/>
        </p:nvSpPr>
        <p:spPr bwMode="auto">
          <a:xfrm>
            <a:off x="4337181" y="4725144"/>
            <a:ext cx="2155459" cy="1433851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CH" sz="1000" b="1" dirty="0" smtClean="0">
                <a:solidFill>
                  <a:prstClr val="black"/>
                </a:solidFill>
                <a:latin typeface="+mn-lt"/>
                <a:cs typeface="MV Boli" panose="02000500030200090000" pitchFamily="2" charset="0"/>
              </a:rPr>
              <a:t>Auslastung heute</a:t>
            </a:r>
            <a:endParaRPr lang="de-CH" sz="1000" dirty="0">
              <a:solidFill>
                <a:prstClr val="black"/>
              </a:solidFill>
              <a:latin typeface="+mn-lt"/>
              <a:cs typeface="MV Boli" panose="02000500030200090000" pitchFamily="2" charset="0"/>
            </a:endParaRPr>
          </a:p>
          <a:p>
            <a:pPr marL="171450" indent="-171450" algn="l">
              <a:buFont typeface="Wingdings" panose="05000000000000000000" pitchFamily="2" charset="2"/>
              <a:buChar char="§"/>
            </a:pPr>
            <a:r>
              <a:rPr lang="de-CH" sz="1000" dirty="0" smtClean="0">
                <a:solidFill>
                  <a:prstClr val="black"/>
                </a:solidFill>
                <a:latin typeface="+mn-lt"/>
                <a:cs typeface="MV Boli" panose="02000500030200090000" pitchFamily="2" charset="0"/>
              </a:rPr>
              <a:t>Betten bei uns</a:t>
            </a:r>
          </a:p>
          <a:p>
            <a:pPr marL="171450" indent="-171450" algn="l">
              <a:buFont typeface="Wingdings" panose="05000000000000000000" pitchFamily="2" charset="2"/>
              <a:buChar char="§"/>
            </a:pPr>
            <a:r>
              <a:rPr lang="de-CH" sz="1000" dirty="0" smtClean="0">
                <a:solidFill>
                  <a:prstClr val="black"/>
                </a:solidFill>
                <a:latin typeface="+mn-lt"/>
                <a:cs typeface="MV Boli" panose="02000500030200090000" pitchFamily="2" charset="0"/>
              </a:rPr>
              <a:t>Betten gesamt</a:t>
            </a:r>
            <a:endParaRPr lang="de-CH" sz="1000" dirty="0">
              <a:solidFill>
                <a:prstClr val="black"/>
              </a:solidFill>
              <a:latin typeface="+mn-lt"/>
              <a:cs typeface="MV Boli" panose="02000500030200090000" pitchFamily="2" charset="0"/>
            </a:endParaRPr>
          </a:p>
          <a:p>
            <a:pPr marL="171450" indent="-171450" algn="l">
              <a:buFont typeface="Wingdings" panose="05000000000000000000" pitchFamily="2" charset="2"/>
              <a:buChar char="§"/>
            </a:pPr>
            <a:r>
              <a:rPr lang="de-CH" sz="1000" dirty="0" smtClean="0">
                <a:solidFill>
                  <a:prstClr val="black"/>
                </a:solidFill>
                <a:latin typeface="+mn-lt"/>
                <a:cs typeface="MV Boli" panose="02000500030200090000" pitchFamily="2" charset="0"/>
              </a:rPr>
              <a:t>Personalauslastung</a:t>
            </a:r>
          </a:p>
          <a:p>
            <a:pPr marL="171450" indent="-171450" algn="l">
              <a:buFont typeface="Wingdings" panose="05000000000000000000" pitchFamily="2" charset="2"/>
              <a:buChar char="§"/>
            </a:pPr>
            <a:r>
              <a:rPr lang="de-CH" sz="1000" dirty="0" smtClean="0">
                <a:solidFill>
                  <a:prstClr val="black"/>
                </a:solidFill>
                <a:latin typeface="+mn-lt"/>
                <a:cs typeface="MV Boli" panose="02000500030200090000" pitchFamily="2" charset="0"/>
              </a:rPr>
              <a:t>Tages-Prioritäten </a:t>
            </a:r>
          </a:p>
        </p:txBody>
      </p:sp>
      <p:sp>
        <p:nvSpPr>
          <p:cNvPr id="27" name="Ellipse 26"/>
          <p:cNvSpPr/>
          <p:nvPr/>
        </p:nvSpPr>
        <p:spPr bwMode="auto">
          <a:xfrm>
            <a:off x="1439092" y="2293605"/>
            <a:ext cx="102114" cy="102891"/>
          </a:xfrm>
          <a:prstGeom prst="ellipse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de-CH" sz="600" dirty="0" smtClean="0">
              <a:solidFill>
                <a:prstClr val="black"/>
              </a:solidFill>
            </a:endParaRPr>
          </a:p>
        </p:txBody>
      </p:sp>
      <p:sp>
        <p:nvSpPr>
          <p:cNvPr id="28" name="Ellipse 27"/>
          <p:cNvSpPr/>
          <p:nvPr/>
        </p:nvSpPr>
        <p:spPr bwMode="auto">
          <a:xfrm>
            <a:off x="1709255" y="2648488"/>
            <a:ext cx="102114" cy="102891"/>
          </a:xfrm>
          <a:prstGeom prst="ellipse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de-CH" sz="600" dirty="0" smtClean="0">
              <a:solidFill>
                <a:prstClr val="black"/>
              </a:solidFill>
            </a:endParaRPr>
          </a:p>
        </p:txBody>
      </p:sp>
      <p:sp>
        <p:nvSpPr>
          <p:cNvPr id="30" name="Rechteck 29"/>
          <p:cNvSpPr/>
          <p:nvPr/>
        </p:nvSpPr>
        <p:spPr bwMode="auto">
          <a:xfrm>
            <a:off x="6624228" y="4937163"/>
            <a:ext cx="2196244" cy="1221833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CH" sz="1000" b="1" dirty="0" smtClean="0">
                <a:solidFill>
                  <a:prstClr val="black"/>
                </a:solidFill>
                <a:latin typeface="+mn-lt"/>
                <a:cs typeface="MV Boli" panose="02000500030200090000" pitchFamily="2" charset="0"/>
              </a:rPr>
              <a:t>Lean Ideen/Vorschläge</a:t>
            </a:r>
          </a:p>
          <a:p>
            <a:endParaRPr lang="de-CH" sz="800" dirty="0">
              <a:solidFill>
                <a:prstClr val="black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graphicFrame>
        <p:nvGraphicFramePr>
          <p:cNvPr id="32" name="Tabel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3432631"/>
              </p:ext>
            </p:extLst>
          </p:nvPr>
        </p:nvGraphicFramePr>
        <p:xfrm>
          <a:off x="6736718" y="5204927"/>
          <a:ext cx="1968840" cy="8551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3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80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63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315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CH" sz="10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MV Boli" panose="02000500030200090000" pitchFamily="2" charset="0"/>
                        </a:rPr>
                        <a:t>Dat.</a:t>
                      </a:r>
                      <a:endParaRPr lang="de-CH" sz="10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MV Boli" panose="0200050003020009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CH" sz="10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MV Boli" panose="02000500030200090000" pitchFamily="2" charset="0"/>
                        </a:rPr>
                        <a:t>Idee</a:t>
                      </a:r>
                      <a:endParaRPr lang="de-CH" sz="10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MV Boli" panose="0200050003020009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CH" sz="10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MV Boli" panose="02000500030200090000" pitchFamily="2" charset="0"/>
                        </a:rPr>
                        <a:t>Wer</a:t>
                      </a:r>
                      <a:endParaRPr lang="de-CH" sz="10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MV Boli" panose="0200050003020009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CH" sz="1000" dirty="0" smtClean="0">
                          <a:solidFill>
                            <a:schemeClr val="tx1"/>
                          </a:solidFill>
                          <a:latin typeface="+mj-lt"/>
                          <a:cs typeface="MV Boli" panose="02000500030200090000" pitchFamily="2" charset="0"/>
                        </a:rPr>
                        <a:t>Status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017">
                <a:tc>
                  <a:txBody>
                    <a:bodyPr/>
                    <a:lstStyle/>
                    <a:p>
                      <a:endParaRPr lang="de-CH" sz="1100" dirty="0">
                        <a:solidFill>
                          <a:schemeClr val="tx1"/>
                        </a:solidFill>
                        <a:latin typeface="MV Boli" panose="02000500030200090000" pitchFamily="2" charset="0"/>
                        <a:cs typeface="MV Boli" panose="0200050003020009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CH" sz="1100" dirty="0">
                        <a:solidFill>
                          <a:schemeClr val="tx1"/>
                        </a:solidFill>
                        <a:latin typeface="MV Boli" panose="02000500030200090000" pitchFamily="2" charset="0"/>
                        <a:cs typeface="MV Boli" panose="0200050003020009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CH" sz="1100" dirty="0">
                        <a:solidFill>
                          <a:schemeClr val="tx1"/>
                        </a:solidFill>
                        <a:latin typeface="MV Boli" panose="02000500030200090000" pitchFamily="2" charset="0"/>
                        <a:cs typeface="MV Boli" panose="0200050003020009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CH" sz="1100" dirty="0">
                        <a:solidFill>
                          <a:schemeClr val="tx1"/>
                        </a:solidFill>
                        <a:latin typeface="MV Boli" panose="02000500030200090000" pitchFamily="2" charset="0"/>
                        <a:cs typeface="MV Boli" panose="0200050003020009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017">
                <a:tc>
                  <a:txBody>
                    <a:bodyPr/>
                    <a:lstStyle/>
                    <a:p>
                      <a:endParaRPr lang="de-CH" sz="1100" dirty="0">
                        <a:solidFill>
                          <a:schemeClr val="tx1"/>
                        </a:solidFill>
                        <a:latin typeface="MV Boli" panose="02000500030200090000" pitchFamily="2" charset="0"/>
                        <a:cs typeface="MV Boli" panose="0200050003020009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CH" sz="1100" dirty="0">
                        <a:solidFill>
                          <a:schemeClr val="tx1"/>
                        </a:solidFill>
                        <a:latin typeface="MV Boli" panose="02000500030200090000" pitchFamily="2" charset="0"/>
                        <a:cs typeface="MV Boli" panose="0200050003020009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CH" sz="1100" dirty="0">
                        <a:solidFill>
                          <a:schemeClr val="tx1"/>
                        </a:solidFill>
                        <a:latin typeface="MV Boli" panose="02000500030200090000" pitchFamily="2" charset="0"/>
                        <a:cs typeface="MV Boli" panose="0200050003020009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CH" sz="1100" dirty="0">
                        <a:solidFill>
                          <a:schemeClr val="tx1"/>
                        </a:solidFill>
                        <a:latin typeface="MV Boli" panose="02000500030200090000" pitchFamily="2" charset="0"/>
                        <a:cs typeface="MV Boli" panose="0200050003020009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9" name="Gerade Verbindung 8"/>
          <p:cNvCxnSpPr/>
          <p:nvPr/>
        </p:nvCxnSpPr>
        <p:spPr bwMode="auto">
          <a:xfrm>
            <a:off x="2311286" y="2155720"/>
            <a:ext cx="0" cy="3900702"/>
          </a:xfrm>
          <a:prstGeom prst="line">
            <a:avLst/>
          </a:prstGeom>
          <a:solidFill>
            <a:schemeClr val="tx2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Gerade Verbindung 32"/>
          <p:cNvCxnSpPr/>
          <p:nvPr/>
        </p:nvCxnSpPr>
        <p:spPr bwMode="auto">
          <a:xfrm>
            <a:off x="4211960" y="2132856"/>
            <a:ext cx="0" cy="3814127"/>
          </a:xfrm>
          <a:prstGeom prst="line">
            <a:avLst/>
          </a:prstGeom>
          <a:solidFill>
            <a:schemeClr val="tx2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6" name="Rechteck 35"/>
          <p:cNvSpPr/>
          <p:nvPr/>
        </p:nvSpPr>
        <p:spPr bwMode="auto">
          <a:xfrm>
            <a:off x="6624228" y="2212107"/>
            <a:ext cx="1714924" cy="539272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de-CH" sz="1000" dirty="0" smtClean="0">
                <a:solidFill>
                  <a:prstClr val="black"/>
                </a:solidFill>
                <a:latin typeface="+mj-lt"/>
                <a:cs typeface="MV Boli" panose="02000500030200090000" pitchFamily="2" charset="0"/>
              </a:rPr>
              <a:t>Konzepte X eingeführt und evaluiert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CH" sz="1000" dirty="0" smtClean="0">
                <a:solidFill>
                  <a:prstClr val="black"/>
                </a:solidFill>
                <a:latin typeface="+mj-lt"/>
                <a:cs typeface="MV Boli" panose="02000500030200090000" pitchFamily="2" charset="0"/>
              </a:rPr>
              <a:t>12 Ideen pro MA/Jahr</a:t>
            </a:r>
            <a:endParaRPr lang="de-CH" sz="1000" dirty="0">
              <a:solidFill>
                <a:prstClr val="black"/>
              </a:solidFill>
              <a:latin typeface="+mj-lt"/>
              <a:cs typeface="MV Boli" panose="02000500030200090000" pitchFamily="2" charset="0"/>
            </a:endParaRPr>
          </a:p>
        </p:txBody>
      </p:sp>
      <p:sp>
        <p:nvSpPr>
          <p:cNvPr id="41" name="Gefaltete Ecke 40"/>
          <p:cNvSpPr/>
          <p:nvPr/>
        </p:nvSpPr>
        <p:spPr bwMode="auto">
          <a:xfrm>
            <a:off x="758429" y="1206412"/>
            <a:ext cx="1528619" cy="588648"/>
          </a:xfrm>
          <a:prstGeom prst="foldedCorner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CH" sz="1600" b="1" dirty="0" smtClean="0">
                <a:solidFill>
                  <a:schemeClr val="bg1"/>
                </a:solidFill>
                <a:latin typeface="+mj-lt"/>
              </a:rPr>
              <a:t>Patienten</a:t>
            </a:r>
          </a:p>
        </p:txBody>
      </p:sp>
      <p:sp>
        <p:nvSpPr>
          <p:cNvPr id="42" name="Gefaltete Ecke 41"/>
          <p:cNvSpPr/>
          <p:nvPr/>
        </p:nvSpPr>
        <p:spPr bwMode="auto">
          <a:xfrm>
            <a:off x="2509202" y="1217703"/>
            <a:ext cx="1657017" cy="560938"/>
          </a:xfrm>
          <a:prstGeom prst="foldedCorner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CH" sz="1400" b="1" dirty="0" smtClean="0">
                <a:solidFill>
                  <a:schemeClr val="bg1"/>
                </a:solidFill>
                <a:latin typeface="+mj-lt"/>
              </a:rPr>
              <a:t>Interne Prozesse</a:t>
            </a:r>
            <a:endParaRPr lang="de-CH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Gefaltete Ecke 42"/>
          <p:cNvSpPr/>
          <p:nvPr/>
        </p:nvSpPr>
        <p:spPr bwMode="auto">
          <a:xfrm>
            <a:off x="6661111" y="1198020"/>
            <a:ext cx="1641158" cy="574795"/>
          </a:xfrm>
          <a:prstGeom prst="foldedCorner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CH" sz="1400" b="1" dirty="0" smtClean="0">
                <a:solidFill>
                  <a:schemeClr val="bg1"/>
                </a:solidFill>
                <a:latin typeface="+mj-lt"/>
              </a:rPr>
              <a:t>Innovation und Entwicklung</a:t>
            </a:r>
            <a:endParaRPr lang="de-CH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0" name="Gefaltete Ecke 39"/>
          <p:cNvSpPr/>
          <p:nvPr/>
        </p:nvSpPr>
        <p:spPr bwMode="auto">
          <a:xfrm>
            <a:off x="4701332" y="1198020"/>
            <a:ext cx="1528619" cy="555809"/>
          </a:xfrm>
          <a:prstGeom prst="foldedCorner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CH" sz="1400" b="1" dirty="0" smtClean="0">
                <a:solidFill>
                  <a:schemeClr val="bg1"/>
                </a:solidFill>
                <a:latin typeface="+mj-lt"/>
              </a:rPr>
              <a:t>Finanzen</a:t>
            </a:r>
            <a:endParaRPr lang="de-CH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4" name="Gefaltete Ecke 43"/>
          <p:cNvSpPr/>
          <p:nvPr/>
        </p:nvSpPr>
        <p:spPr bwMode="auto">
          <a:xfrm rot="16200000">
            <a:off x="-249761" y="3459512"/>
            <a:ext cx="1232681" cy="428455"/>
          </a:xfrm>
          <a:prstGeom prst="foldedCorner">
            <a:avLst/>
          </a:prstGeom>
          <a:solidFill>
            <a:srgbClr val="A5B5D9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CH" sz="1600" dirty="0" smtClean="0">
                <a:solidFill>
                  <a:prstClr val="black"/>
                </a:solidFill>
                <a:latin typeface="+mj-lt"/>
              </a:rPr>
              <a:t>Monat</a:t>
            </a:r>
          </a:p>
        </p:txBody>
      </p:sp>
      <p:sp>
        <p:nvSpPr>
          <p:cNvPr id="45" name="Gefaltete Ecke 44"/>
          <p:cNvSpPr/>
          <p:nvPr/>
        </p:nvSpPr>
        <p:spPr bwMode="auto">
          <a:xfrm rot="16200000">
            <a:off x="-449558" y="5043588"/>
            <a:ext cx="1596057" cy="404295"/>
          </a:xfrm>
          <a:prstGeom prst="foldedCorner">
            <a:avLst/>
          </a:prstGeom>
          <a:solidFill>
            <a:srgbClr val="A5B5D9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CH" sz="1600" dirty="0" smtClean="0">
                <a:solidFill>
                  <a:prstClr val="black"/>
                </a:solidFill>
                <a:latin typeface="+mn-lt"/>
              </a:rPr>
              <a:t>Tag</a:t>
            </a:r>
          </a:p>
        </p:txBody>
      </p:sp>
      <p:sp>
        <p:nvSpPr>
          <p:cNvPr id="46" name="Gefaltete Ecke 45"/>
          <p:cNvSpPr/>
          <p:nvPr/>
        </p:nvSpPr>
        <p:spPr bwMode="auto">
          <a:xfrm rot="16200000">
            <a:off x="-327838" y="2072986"/>
            <a:ext cx="1388834" cy="428453"/>
          </a:xfrm>
          <a:prstGeom prst="foldedCorner">
            <a:avLst/>
          </a:prstGeom>
          <a:solidFill>
            <a:srgbClr val="A5B5D9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CH" sz="1400" dirty="0" smtClean="0">
                <a:solidFill>
                  <a:prstClr val="black"/>
                </a:solidFill>
                <a:latin typeface="+mj-lt"/>
              </a:rPr>
              <a:t>Mission &amp; Ziele</a:t>
            </a:r>
          </a:p>
        </p:txBody>
      </p:sp>
      <p:sp>
        <p:nvSpPr>
          <p:cNvPr id="47" name="Rechteck 46"/>
          <p:cNvSpPr/>
          <p:nvPr/>
        </p:nvSpPr>
        <p:spPr bwMode="auto">
          <a:xfrm>
            <a:off x="785590" y="1846882"/>
            <a:ext cx="7526445" cy="285974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CH" sz="1000" b="1" dirty="0" smtClean="0">
                <a:solidFill>
                  <a:prstClr val="black"/>
                </a:solidFill>
                <a:latin typeface="+mj-lt"/>
                <a:cs typeface="MV Boli" panose="02000500030200090000" pitchFamily="2" charset="0"/>
              </a:rPr>
              <a:t>Mission: </a:t>
            </a:r>
            <a:r>
              <a:rPr lang="de-CH" sz="1000" dirty="0">
                <a:latin typeface="Arial"/>
              </a:rPr>
              <a:t>Beste Qualität, Sicherheit gewährleisten, </a:t>
            </a:r>
            <a:r>
              <a:rPr lang="de-CH" sz="1000" dirty="0" smtClean="0">
                <a:latin typeface="Arial"/>
              </a:rPr>
              <a:t>guter </a:t>
            </a:r>
            <a:r>
              <a:rPr lang="de-CH" sz="1000" dirty="0">
                <a:latin typeface="Arial"/>
              </a:rPr>
              <a:t>Service, geringe Kosten, </a:t>
            </a:r>
            <a:r>
              <a:rPr lang="de-CH" sz="1000" dirty="0" smtClean="0">
                <a:latin typeface="Arial"/>
              </a:rPr>
              <a:t>hohe </a:t>
            </a:r>
            <a:r>
              <a:rPr lang="de-CH" sz="1000" dirty="0">
                <a:latin typeface="Arial"/>
              </a:rPr>
              <a:t>Arbeitsmoral</a:t>
            </a:r>
          </a:p>
          <a:p>
            <a:pPr algn="ctr"/>
            <a:r>
              <a:rPr lang="de-CH" sz="1000" b="1" dirty="0" smtClean="0">
                <a:latin typeface="+mj-lt"/>
                <a:cs typeface="MV Boli" panose="02000500030200090000" pitchFamily="2" charset="0"/>
              </a:rPr>
              <a:t>   </a:t>
            </a:r>
            <a:endParaRPr lang="de-CH" sz="1000" b="1" dirty="0">
              <a:latin typeface="+mj-lt"/>
              <a:cs typeface="MV Boli" panose="02000500030200090000" pitchFamily="2" charset="0"/>
            </a:endParaRPr>
          </a:p>
        </p:txBody>
      </p:sp>
      <p:sp>
        <p:nvSpPr>
          <p:cNvPr id="49" name="Rechteck 48"/>
          <p:cNvSpPr/>
          <p:nvPr/>
        </p:nvSpPr>
        <p:spPr bwMode="auto">
          <a:xfrm>
            <a:off x="4337180" y="4039919"/>
            <a:ext cx="2155459" cy="571948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de-CH" sz="1000" dirty="0" smtClean="0">
                <a:solidFill>
                  <a:prstClr val="black"/>
                </a:solidFill>
                <a:latin typeface="+mj-lt"/>
                <a:cs typeface="MV Boli" panose="02000500030200090000" pitchFamily="2" charset="0"/>
              </a:rPr>
              <a:t>Personalkosten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CH" sz="1000" dirty="0" smtClean="0">
                <a:solidFill>
                  <a:prstClr val="black"/>
                </a:solidFill>
                <a:latin typeface="+mj-lt"/>
                <a:cs typeface="MV Boli" panose="02000500030200090000" pitchFamily="2" charset="0"/>
              </a:rPr>
              <a:t>Materialkosten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CH" sz="1000" dirty="0" smtClean="0">
                <a:solidFill>
                  <a:prstClr val="black"/>
                </a:solidFill>
                <a:latin typeface="+mj-lt"/>
                <a:cs typeface="MV Boli" panose="02000500030200090000" pitchFamily="2" charset="0"/>
              </a:rPr>
              <a:t>Ausbildungsverpflichtung</a:t>
            </a:r>
            <a:endParaRPr lang="de-CH" sz="1000" dirty="0">
              <a:solidFill>
                <a:prstClr val="black"/>
              </a:solidFill>
              <a:latin typeface="+mj-lt"/>
              <a:cs typeface="MV Boli" panose="02000500030200090000" pitchFamily="2" charset="0"/>
            </a:endParaRPr>
          </a:p>
        </p:txBody>
      </p:sp>
      <p:sp>
        <p:nvSpPr>
          <p:cNvPr id="50" name="Rechteck 49"/>
          <p:cNvSpPr/>
          <p:nvPr/>
        </p:nvSpPr>
        <p:spPr bwMode="auto">
          <a:xfrm>
            <a:off x="6624228" y="2802339"/>
            <a:ext cx="1714924" cy="482613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de-CH" sz="1000" dirty="0" smtClean="0">
                <a:solidFill>
                  <a:prstClr val="black"/>
                </a:solidFill>
                <a:latin typeface="+mj-lt"/>
                <a:cs typeface="MV Boli" panose="02000500030200090000" pitchFamily="2" charset="0"/>
              </a:rPr>
              <a:t>LEP-Cockpit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CH" sz="1000" dirty="0" smtClean="0">
                <a:solidFill>
                  <a:prstClr val="black"/>
                </a:solidFill>
                <a:latin typeface="+mj-lt"/>
                <a:cs typeface="MV Boli" panose="02000500030200090000" pitchFamily="2" charset="0"/>
              </a:rPr>
              <a:t>Projekt-Evaluation</a:t>
            </a:r>
            <a:endParaRPr lang="de-CH" sz="1000" dirty="0">
              <a:solidFill>
                <a:prstClr val="black"/>
              </a:solidFill>
              <a:latin typeface="+mj-lt"/>
              <a:cs typeface="MV Boli" panose="02000500030200090000" pitchFamily="2" charset="0"/>
            </a:endParaRPr>
          </a:p>
        </p:txBody>
      </p:sp>
      <p:sp>
        <p:nvSpPr>
          <p:cNvPr id="53" name="Rechteck 52"/>
          <p:cNvSpPr/>
          <p:nvPr/>
        </p:nvSpPr>
        <p:spPr bwMode="auto">
          <a:xfrm>
            <a:off x="6624229" y="3332382"/>
            <a:ext cx="1714924" cy="523244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de-CH" sz="1000" dirty="0" smtClean="0">
                <a:solidFill>
                  <a:prstClr val="black"/>
                </a:solidFill>
                <a:latin typeface="+mj-lt"/>
                <a:cs typeface="MV Boli" panose="02000500030200090000" pitchFamily="2" charset="0"/>
              </a:rPr>
              <a:t>Anzahl Lean Ideen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CH" sz="1000" dirty="0" smtClean="0">
                <a:solidFill>
                  <a:prstClr val="black"/>
                </a:solidFill>
                <a:latin typeface="+mj-lt"/>
                <a:cs typeface="MV Boli" panose="02000500030200090000" pitchFamily="2" charset="0"/>
              </a:rPr>
              <a:t>Monats Lean Idee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CH" sz="1000" dirty="0" smtClean="0">
                <a:solidFill>
                  <a:prstClr val="black"/>
                </a:solidFill>
                <a:latin typeface="+mj-lt"/>
                <a:cs typeface="MV Boli" panose="02000500030200090000" pitchFamily="2" charset="0"/>
              </a:rPr>
              <a:t>Evaluation Teamklima</a:t>
            </a:r>
          </a:p>
        </p:txBody>
      </p:sp>
      <p:cxnSp>
        <p:nvCxnSpPr>
          <p:cNvPr id="54" name="Gerade Verbindung 53"/>
          <p:cNvCxnSpPr/>
          <p:nvPr/>
        </p:nvCxnSpPr>
        <p:spPr bwMode="auto">
          <a:xfrm>
            <a:off x="6548969" y="2155720"/>
            <a:ext cx="0" cy="3768397"/>
          </a:xfrm>
          <a:prstGeom prst="line">
            <a:avLst/>
          </a:prstGeom>
          <a:solidFill>
            <a:schemeClr val="tx2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Rechteck 37"/>
          <p:cNvSpPr/>
          <p:nvPr/>
        </p:nvSpPr>
        <p:spPr bwMode="auto">
          <a:xfrm>
            <a:off x="2501017" y="3035941"/>
            <a:ext cx="1601012" cy="1382295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de-CH" sz="1000" dirty="0" smtClean="0">
                <a:solidFill>
                  <a:prstClr val="black"/>
                </a:solidFill>
                <a:latin typeface="+mj-lt"/>
                <a:cs typeface="MV Boli" panose="02000500030200090000" pitchFamily="2" charset="0"/>
              </a:rPr>
              <a:t>Personalbestand               </a:t>
            </a:r>
            <a:r>
              <a:rPr lang="de-CH" sz="800" dirty="0" smtClean="0">
                <a:solidFill>
                  <a:prstClr val="black"/>
                </a:solidFill>
                <a:latin typeface="+mj-lt"/>
                <a:cs typeface="MV Boli" panose="02000500030200090000" pitchFamily="2" charset="0"/>
              </a:rPr>
              <a:t>Ist-Soll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CH" sz="1000" dirty="0" smtClean="0">
                <a:solidFill>
                  <a:prstClr val="black"/>
                </a:solidFill>
                <a:latin typeface="+mj-lt"/>
                <a:cs typeface="MV Boli" panose="02000500030200090000" pitchFamily="2" charset="0"/>
              </a:rPr>
              <a:t>Anzahl CIRS &amp; Massnahmen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CH" sz="1000" dirty="0" smtClean="0">
                <a:solidFill>
                  <a:prstClr val="black"/>
                </a:solidFill>
                <a:latin typeface="+mj-lt"/>
                <a:cs typeface="MV Boli" panose="02000500030200090000" pitchFamily="2" charset="0"/>
              </a:rPr>
              <a:t>Fluktuationsrate </a:t>
            </a:r>
            <a:r>
              <a:rPr lang="de-CH" sz="800" dirty="0" smtClean="0">
                <a:solidFill>
                  <a:prstClr val="black"/>
                </a:solidFill>
                <a:latin typeface="+mj-lt"/>
                <a:cs typeface="MV Boli" panose="02000500030200090000" pitchFamily="2" charset="0"/>
              </a:rPr>
              <a:t>4-12%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CH" sz="1000" dirty="0" smtClean="0">
                <a:solidFill>
                  <a:prstClr val="black"/>
                </a:solidFill>
                <a:latin typeface="+mj-lt"/>
                <a:cs typeface="MV Boli" panose="02000500030200090000" pitchFamily="2" charset="0"/>
              </a:rPr>
              <a:t>Kurz/Langfristige Ausfälle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CH" sz="1000" dirty="0" smtClean="0">
                <a:solidFill>
                  <a:prstClr val="black"/>
                </a:solidFill>
                <a:latin typeface="+mj-lt"/>
                <a:cs typeface="MV Boli" panose="02000500030200090000" pitchFamily="2" charset="0"/>
              </a:rPr>
              <a:t>Zufriedenheit der Auszubildenden</a:t>
            </a:r>
            <a:endParaRPr lang="de-CH" sz="1000" dirty="0">
              <a:solidFill>
                <a:prstClr val="black"/>
              </a:solidFill>
              <a:latin typeface="+mj-lt"/>
              <a:cs typeface="MV Boli" panose="02000500030200090000" pitchFamily="2" charset="0"/>
            </a:endParaRPr>
          </a:p>
        </p:txBody>
      </p:sp>
      <p:sp>
        <p:nvSpPr>
          <p:cNvPr id="39" name="Rechteck 38"/>
          <p:cNvSpPr/>
          <p:nvPr/>
        </p:nvSpPr>
        <p:spPr bwMode="auto">
          <a:xfrm>
            <a:off x="758429" y="3065411"/>
            <a:ext cx="1496286" cy="1323357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de-CH" sz="1000" dirty="0" smtClean="0">
                <a:solidFill>
                  <a:prstClr val="black"/>
                </a:solidFill>
                <a:latin typeface="+mj-lt"/>
                <a:cs typeface="MV Boli" panose="02000500030200090000" pitchFamily="2" charset="0"/>
              </a:rPr>
              <a:t>Patienten-Feedback</a:t>
            </a:r>
          </a:p>
          <a:p>
            <a:endParaRPr lang="de-CH" sz="800" dirty="0">
              <a:solidFill>
                <a:prstClr val="black"/>
              </a:solidFill>
              <a:latin typeface="+mj-lt"/>
              <a:cs typeface="MV Boli" panose="02000500030200090000" pitchFamily="2" charset="0"/>
            </a:endParaRPr>
          </a:p>
          <a:p>
            <a:endParaRPr lang="de-CH" sz="1000" dirty="0" smtClean="0">
              <a:solidFill>
                <a:prstClr val="black"/>
              </a:solidFill>
              <a:latin typeface="+mj-lt"/>
              <a:cs typeface="MV Boli" panose="02000500030200090000" pitchFamily="2" charset="0"/>
            </a:endParaRPr>
          </a:p>
          <a:p>
            <a:endParaRPr lang="de-CH" sz="1000" dirty="0" smtClean="0">
              <a:solidFill>
                <a:prstClr val="black"/>
              </a:solidFill>
              <a:latin typeface="+mj-lt"/>
              <a:cs typeface="MV Boli" panose="02000500030200090000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de-CH" sz="1000" dirty="0" smtClean="0">
              <a:solidFill>
                <a:prstClr val="black"/>
              </a:solidFill>
              <a:latin typeface="+mj-lt"/>
              <a:cs typeface="MV Boli" panose="02000500030200090000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CH" sz="1000" dirty="0" smtClean="0">
                <a:solidFill>
                  <a:prstClr val="black"/>
                </a:solidFill>
                <a:latin typeface="+mj-lt"/>
                <a:cs typeface="MV Boli" panose="02000500030200090000" pitchFamily="2" charset="0"/>
              </a:rPr>
              <a:t>Freiheits-einschränkende Massnahmen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de-CH" sz="1000" dirty="0" smtClean="0">
              <a:solidFill>
                <a:prstClr val="black"/>
              </a:solidFill>
              <a:latin typeface="+mj-lt"/>
              <a:cs typeface="MV Boli" panose="02000500030200090000" pitchFamily="2" charset="0"/>
            </a:endParaRPr>
          </a:p>
          <a:p>
            <a:endParaRPr lang="de-CH" sz="1000" dirty="0">
              <a:solidFill>
                <a:prstClr val="black"/>
              </a:solidFill>
              <a:latin typeface="+mj-lt"/>
              <a:cs typeface="MV Boli" panose="02000500030200090000" pitchFamily="2" charset="0"/>
            </a:endParaRPr>
          </a:p>
        </p:txBody>
      </p:sp>
      <p:pic>
        <p:nvPicPr>
          <p:cNvPr id="1026" name="Picture 2" descr="Bildergebnis für Ampe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318104" y="5699965"/>
            <a:ext cx="262689" cy="525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tse1.mm.bing.net/th?&amp;id=OIP.Me79d1d49bc630c595dff0ae9c7c97f5co0&amp;w=300&amp;h=200&amp;c=0&amp;pid=1.9&amp;rs=0&amp;p=0&amp;r=0">
            <a:hlinkClick r:id="rId3" tooltip="Bilddetails anzeigen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403" y="4011206"/>
            <a:ext cx="1309503" cy="873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Rechteck 47"/>
          <p:cNvSpPr/>
          <p:nvPr/>
        </p:nvSpPr>
        <p:spPr bwMode="auto">
          <a:xfrm>
            <a:off x="6624229" y="3899015"/>
            <a:ext cx="1714924" cy="973119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de-CH" sz="1000" b="1" dirty="0" smtClean="0">
              <a:solidFill>
                <a:prstClr val="black"/>
              </a:solidFill>
              <a:latin typeface="+mj-lt"/>
              <a:cs typeface="MV Boli" panose="02000500030200090000" pitchFamily="2" charset="0"/>
            </a:endParaRPr>
          </a:p>
          <a:p>
            <a:r>
              <a:rPr lang="de-CH" sz="1000" b="1" dirty="0" smtClean="0">
                <a:solidFill>
                  <a:prstClr val="black"/>
                </a:solidFill>
                <a:latin typeface="+mj-lt"/>
                <a:cs typeface="MV Boli" panose="02000500030200090000" pitchFamily="2" charset="0"/>
              </a:rPr>
              <a:t>Teamklima</a:t>
            </a:r>
            <a:endParaRPr lang="de-CH" sz="1000" b="1" dirty="0">
              <a:solidFill>
                <a:prstClr val="black"/>
              </a:solidFill>
              <a:latin typeface="+mj-lt"/>
              <a:cs typeface="MV Boli" panose="02000500030200090000" pitchFamily="2" charset="0"/>
            </a:endParaRPr>
          </a:p>
        </p:txBody>
      </p:sp>
      <p:pic>
        <p:nvPicPr>
          <p:cNvPr id="51" name="Picture 2" descr="Bildergebnis für Ampel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536" y="2866962"/>
            <a:ext cx="176683" cy="353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Rechteck 54"/>
          <p:cNvSpPr/>
          <p:nvPr/>
        </p:nvSpPr>
        <p:spPr bwMode="auto">
          <a:xfrm>
            <a:off x="4337180" y="2240061"/>
            <a:ext cx="2155459" cy="429838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de-CH" sz="1000" dirty="0" smtClean="0">
                <a:solidFill>
                  <a:prstClr val="black"/>
                </a:solidFill>
                <a:latin typeface="+mj-lt"/>
                <a:cs typeface="MV Boli" panose="02000500030200090000" pitchFamily="2" charset="0"/>
              </a:rPr>
              <a:t>Kostendeckungsgrad </a:t>
            </a:r>
            <a:r>
              <a:rPr lang="de-CH" sz="800" dirty="0" smtClean="0">
                <a:solidFill>
                  <a:prstClr val="black"/>
                </a:solidFill>
                <a:latin typeface="+mj-lt"/>
                <a:cs typeface="MV Boli" panose="02000500030200090000" pitchFamily="2" charset="0"/>
              </a:rPr>
              <a:t>(Ist-Budget)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CH" sz="1000" dirty="0" smtClean="0">
                <a:solidFill>
                  <a:prstClr val="black"/>
                </a:solidFill>
                <a:latin typeface="+mj-lt"/>
                <a:cs typeface="MV Boli" panose="02000500030200090000" pitchFamily="2" charset="0"/>
              </a:rPr>
              <a:t>Aufenthaltsdauer </a:t>
            </a:r>
            <a:r>
              <a:rPr lang="de-CH" sz="1000" dirty="0">
                <a:solidFill>
                  <a:prstClr val="black"/>
                </a:solidFill>
                <a:latin typeface="+mj-lt"/>
                <a:cs typeface="MV Boli" panose="02000500030200090000" pitchFamily="2" charset="0"/>
              </a:rPr>
              <a:t>(Ist-Budget</a:t>
            </a:r>
            <a:r>
              <a:rPr lang="de-CH" sz="1000" dirty="0" smtClean="0">
                <a:solidFill>
                  <a:prstClr val="black"/>
                </a:solidFill>
                <a:latin typeface="+mj-lt"/>
                <a:cs typeface="MV Boli" panose="02000500030200090000" pitchFamily="2" charset="0"/>
              </a:rPr>
              <a:t>)</a:t>
            </a:r>
            <a:endParaRPr lang="de-CH" sz="1000" dirty="0">
              <a:solidFill>
                <a:prstClr val="black"/>
              </a:solidFill>
              <a:latin typeface="+mj-lt"/>
              <a:cs typeface="MV Boli" panose="02000500030200090000" pitchFamily="2" charset="0"/>
            </a:endParaRPr>
          </a:p>
        </p:txBody>
      </p:sp>
      <p:sp>
        <p:nvSpPr>
          <p:cNvPr id="56" name="Rechteck 55"/>
          <p:cNvSpPr/>
          <p:nvPr/>
        </p:nvSpPr>
        <p:spPr bwMode="auto">
          <a:xfrm>
            <a:off x="2502936" y="2217320"/>
            <a:ext cx="1601012" cy="764309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de-CH" sz="1000" dirty="0" err="1" smtClean="0">
                <a:solidFill>
                  <a:prstClr val="black"/>
                </a:solidFill>
                <a:latin typeface="+mj-lt"/>
                <a:cs typeface="MV Boli" panose="02000500030200090000" pitchFamily="2" charset="0"/>
              </a:rPr>
              <a:t>Arbreitsbelastung</a:t>
            </a:r>
            <a:r>
              <a:rPr lang="de-CH" sz="1000" dirty="0" smtClean="0">
                <a:solidFill>
                  <a:prstClr val="black"/>
                </a:solidFill>
                <a:latin typeface="+mj-lt"/>
                <a:cs typeface="MV Boli" panose="02000500030200090000" pitchFamily="2" charset="0"/>
              </a:rPr>
              <a:t>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CH" sz="1000" dirty="0" err="1" smtClean="0">
                <a:solidFill>
                  <a:prstClr val="black"/>
                </a:solidFill>
                <a:latin typeface="+mj-lt"/>
                <a:cs typeface="MV Boli" panose="02000500030200090000" pitchFamily="2" charset="0"/>
              </a:rPr>
              <a:t>verstärktesTransfor-mational</a:t>
            </a:r>
            <a:r>
              <a:rPr lang="de-CH" sz="1000" dirty="0" smtClean="0">
                <a:solidFill>
                  <a:prstClr val="black"/>
                </a:solidFill>
                <a:latin typeface="+mj-lt"/>
                <a:cs typeface="MV Boli" panose="02000500030200090000" pitchFamily="2" charset="0"/>
              </a:rPr>
              <a:t> </a:t>
            </a:r>
            <a:r>
              <a:rPr lang="de-CH" sz="1000" dirty="0" err="1" smtClean="0">
                <a:solidFill>
                  <a:prstClr val="black"/>
                </a:solidFill>
                <a:latin typeface="+mj-lt"/>
                <a:cs typeface="MV Boli" panose="02000500030200090000" pitchFamily="2" charset="0"/>
              </a:rPr>
              <a:t>Leadership</a:t>
            </a:r>
            <a:endParaRPr lang="de-CH" sz="1000" dirty="0">
              <a:solidFill>
                <a:prstClr val="black"/>
              </a:solidFill>
              <a:latin typeface="+mj-lt"/>
              <a:cs typeface="MV Boli" panose="02000500030200090000" pitchFamily="2" charset="0"/>
            </a:endParaRPr>
          </a:p>
        </p:txBody>
      </p:sp>
      <p:sp>
        <p:nvSpPr>
          <p:cNvPr id="57" name="Rechteck 56"/>
          <p:cNvSpPr/>
          <p:nvPr/>
        </p:nvSpPr>
        <p:spPr bwMode="auto">
          <a:xfrm>
            <a:off x="809229" y="2267311"/>
            <a:ext cx="1427018" cy="535027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de-CH" sz="1000" dirty="0" smtClean="0">
                <a:solidFill>
                  <a:prstClr val="black"/>
                </a:solidFill>
                <a:latin typeface="+mj-lt"/>
                <a:cs typeface="MV Boli" panose="02000500030200090000" pitchFamily="2" charset="0"/>
              </a:rPr>
              <a:t>ANQ Zielgrösse (2xj)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CH" sz="1000" dirty="0" smtClean="0">
                <a:solidFill>
                  <a:prstClr val="black"/>
                </a:solidFill>
                <a:latin typeface="+mj-lt"/>
                <a:cs typeface="MV Boli" panose="02000500030200090000" pitchFamily="2" charset="0"/>
              </a:rPr>
              <a:t>80% Zufriedenheit</a:t>
            </a:r>
            <a:endParaRPr lang="de-CH" sz="1000" dirty="0">
              <a:solidFill>
                <a:prstClr val="black"/>
              </a:solidFill>
              <a:latin typeface="+mj-lt"/>
              <a:cs typeface="MV Boli" panose="02000500030200090000" pitchFamily="2" charset="0"/>
            </a:endParaRPr>
          </a:p>
        </p:txBody>
      </p:sp>
      <p:cxnSp>
        <p:nvCxnSpPr>
          <p:cNvPr id="4" name="Gerade Verbindung mit Pfeil 3"/>
          <p:cNvCxnSpPr/>
          <p:nvPr/>
        </p:nvCxnSpPr>
        <p:spPr>
          <a:xfrm>
            <a:off x="3865627" y="2449014"/>
            <a:ext cx="0" cy="1504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hteck 58"/>
          <p:cNvSpPr/>
          <p:nvPr/>
        </p:nvSpPr>
        <p:spPr bwMode="auto">
          <a:xfrm rot="5400000">
            <a:off x="7825855" y="3859005"/>
            <a:ext cx="1697534" cy="291700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CH" sz="1000" b="1" dirty="0" smtClean="0">
                <a:solidFill>
                  <a:prstClr val="black"/>
                </a:solidFill>
                <a:latin typeface="+mj-lt"/>
                <a:cs typeface="MV Boli" panose="02000500030200090000" pitchFamily="2" charset="0"/>
              </a:rPr>
              <a:t>Monatsmotto</a:t>
            </a:r>
          </a:p>
          <a:p>
            <a:pPr algn="ctr"/>
            <a:endParaRPr lang="de-CH" sz="800" dirty="0">
              <a:solidFill>
                <a:prstClr val="black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pic>
        <p:nvPicPr>
          <p:cNvPr id="60" name="Picture 4" descr="http://tse1.mm.bing.net/th?&amp;id=OIP.Me79d1d49bc630c595dff0ae9c7c97f5co0&amp;w=300&amp;h=200&amp;c=0&amp;pid=1.9&amp;rs=0&amp;p=0&amp;r=0">
            <a:hlinkClick r:id="rId3" tooltip="Bilddetails anzeigen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299450"/>
            <a:ext cx="732821" cy="488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2" name="Tabelle 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9590737"/>
              </p:ext>
            </p:extLst>
          </p:nvPr>
        </p:nvGraphicFramePr>
        <p:xfrm>
          <a:off x="4622309" y="5632238"/>
          <a:ext cx="1336655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0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86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079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CH" sz="10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MV Boli" panose="02000500030200090000" pitchFamily="2" charset="0"/>
                        </a:rPr>
                        <a:t>wer</a:t>
                      </a:r>
                      <a:endParaRPr lang="de-CH" sz="10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MV Boli" panose="0200050003020009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CH" sz="10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MV Boli" panose="02000500030200090000" pitchFamily="2" charset="0"/>
                        </a:rPr>
                        <a:t>wie</a:t>
                      </a:r>
                      <a:endParaRPr lang="de-CH" sz="10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MV Boli" panose="0200050003020009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949">
                <a:tc>
                  <a:txBody>
                    <a:bodyPr/>
                    <a:lstStyle/>
                    <a:p>
                      <a:endParaRPr lang="de-CH" sz="800" dirty="0">
                        <a:solidFill>
                          <a:schemeClr val="tx1"/>
                        </a:solidFill>
                        <a:latin typeface="+mj-lt"/>
                        <a:cs typeface="MV Boli" panose="0200050003020009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CH" sz="800" dirty="0">
                        <a:solidFill>
                          <a:schemeClr val="tx1"/>
                        </a:solidFill>
                        <a:latin typeface="+mj-lt"/>
                        <a:cs typeface="MV Boli" panose="0200050003020009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4" name="Rechteck 63"/>
          <p:cNvSpPr/>
          <p:nvPr/>
        </p:nvSpPr>
        <p:spPr bwMode="auto">
          <a:xfrm>
            <a:off x="745663" y="5394847"/>
            <a:ext cx="1495952" cy="764148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de-CH" sz="1000" dirty="0">
              <a:solidFill>
                <a:prstClr val="black"/>
              </a:solidFill>
              <a:latin typeface="+mj-lt"/>
              <a:cs typeface="MV Boli" panose="02000500030200090000" pitchFamily="2" charset="0"/>
            </a:endParaRPr>
          </a:p>
          <a:p>
            <a:pPr algn="l"/>
            <a:endParaRPr lang="de-CH" sz="1000" dirty="0" smtClean="0">
              <a:solidFill>
                <a:prstClr val="black"/>
              </a:solidFill>
              <a:latin typeface="+mj-lt"/>
              <a:cs typeface="MV Boli" panose="02000500030200090000" pitchFamily="2" charset="0"/>
            </a:endParaRPr>
          </a:p>
          <a:p>
            <a:pPr marL="171450" indent="-171450" algn="l">
              <a:buFont typeface="Wingdings" panose="05000000000000000000" pitchFamily="2" charset="2"/>
              <a:buChar char="§"/>
            </a:pPr>
            <a:endParaRPr lang="de-CH" sz="1000" dirty="0" smtClean="0">
              <a:solidFill>
                <a:prstClr val="black"/>
              </a:solidFill>
              <a:latin typeface="+mj-lt"/>
              <a:cs typeface="MV Boli" panose="02000500030200090000" pitchFamily="2" charset="0"/>
            </a:endParaRPr>
          </a:p>
          <a:p>
            <a:pPr algn="l"/>
            <a:endParaRPr lang="de-CH" sz="1000" dirty="0" smtClean="0">
              <a:solidFill>
                <a:prstClr val="black"/>
              </a:solidFill>
              <a:latin typeface="+mj-lt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963618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23528" y="1088740"/>
            <a:ext cx="8496944" cy="3861429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de-DE" dirty="0"/>
              <a:t>In der Spitalpraxis erweist sich </a:t>
            </a:r>
            <a:r>
              <a:rPr lang="de-DE" dirty="0" err="1"/>
              <a:t>Huddle</a:t>
            </a:r>
            <a:r>
              <a:rPr lang="de-DE" dirty="0"/>
              <a:t> Board zunehmend als </a:t>
            </a:r>
            <a:r>
              <a:rPr lang="de-DE" b="1" dirty="0"/>
              <a:t>wirksames Führungs- und Organisationsinstrument </a:t>
            </a:r>
            <a:r>
              <a:rPr lang="de-DE" b="1" dirty="0" smtClean="0"/>
              <a:t>                                                                                </a:t>
            </a:r>
            <a:r>
              <a:rPr lang="de-DE" sz="1050" dirty="0"/>
              <a:t>(</a:t>
            </a:r>
            <a:r>
              <a:rPr lang="de-DE" sz="1050" dirty="0" err="1"/>
              <a:t>Goldenhar</a:t>
            </a:r>
            <a:r>
              <a:rPr lang="de-DE" sz="1050" dirty="0"/>
              <a:t> et al., 2013; Leonard et al., 2004; Cooper, 2002). </a:t>
            </a:r>
            <a:endParaRPr lang="de-DE" sz="1050" dirty="0"/>
          </a:p>
          <a:p>
            <a:pPr marL="0" indent="0"/>
            <a:endParaRPr lang="de-DE" sz="1050" dirty="0"/>
          </a:p>
          <a:p>
            <a:pPr>
              <a:buFont typeface="Wingdings" panose="05000000000000000000" pitchFamily="2" charset="2"/>
              <a:buChar char="§"/>
            </a:pPr>
            <a:r>
              <a:rPr lang="de-DE" dirty="0" smtClean="0"/>
              <a:t>Das tägliche, klinische Team-Meeting </a:t>
            </a:r>
            <a:r>
              <a:rPr lang="de-DE" dirty="0"/>
              <a:t>„</a:t>
            </a:r>
            <a:r>
              <a:rPr lang="de-DE" dirty="0" err="1" smtClean="0"/>
              <a:t>Huddle</a:t>
            </a:r>
            <a:r>
              <a:rPr lang="de-DE" dirty="0" smtClean="0"/>
              <a:t>“ unterstützt die </a:t>
            </a:r>
            <a:r>
              <a:rPr lang="de-DE" dirty="0"/>
              <a:t>Rolle bei der </a:t>
            </a:r>
            <a:r>
              <a:rPr lang="de-DE" b="1" dirty="0"/>
              <a:t>Verantwortung für die </a:t>
            </a:r>
            <a:r>
              <a:rPr lang="de-DE" b="1" dirty="0" smtClean="0"/>
              <a:t>Patientenversorgung </a:t>
            </a:r>
            <a:r>
              <a:rPr lang="de-DE" dirty="0" smtClean="0"/>
              <a:t>und bietet den </a:t>
            </a:r>
            <a:r>
              <a:rPr lang="de-DE" dirty="0"/>
              <a:t>Mitarbeitenden </a:t>
            </a:r>
            <a:r>
              <a:rPr lang="de-DE" dirty="0" smtClean="0"/>
              <a:t> eine </a:t>
            </a:r>
            <a:r>
              <a:rPr lang="de-DE" dirty="0" err="1"/>
              <a:t>regelmässige</a:t>
            </a:r>
            <a:r>
              <a:rPr lang="de-DE" dirty="0"/>
              <a:t> Gelegenheit </a:t>
            </a:r>
            <a:r>
              <a:rPr lang="de-DE" b="1" dirty="0" smtClean="0"/>
              <a:t>Feedback</a:t>
            </a:r>
            <a:r>
              <a:rPr lang="de-DE" dirty="0" smtClean="0"/>
              <a:t> </a:t>
            </a:r>
            <a:r>
              <a:rPr lang="de-DE" dirty="0"/>
              <a:t>zu geben und zu </a:t>
            </a:r>
            <a:r>
              <a:rPr lang="de-DE" b="1" dirty="0" smtClean="0"/>
              <a:t>Lernen</a:t>
            </a:r>
            <a:r>
              <a:rPr lang="de-DE" dirty="0"/>
              <a:t> </a:t>
            </a:r>
            <a:r>
              <a:rPr lang="de-DE" sz="1050" dirty="0"/>
              <a:t>(Rodriguez et al. 2015) </a:t>
            </a:r>
            <a:endParaRPr lang="de-DE" sz="1050" dirty="0"/>
          </a:p>
          <a:p>
            <a:pPr marL="0" indent="0"/>
            <a:endParaRPr lang="de-DE" sz="1050" dirty="0"/>
          </a:p>
          <a:p>
            <a:pPr>
              <a:buFont typeface="Wingdings" panose="05000000000000000000" pitchFamily="2" charset="2"/>
              <a:buChar char="§"/>
            </a:pPr>
            <a:r>
              <a:rPr lang="de-DE" dirty="0"/>
              <a:t>Die zentrale </a:t>
            </a:r>
            <a:r>
              <a:rPr lang="de-DE" b="1" dirty="0"/>
              <a:t>Barriere ist der Zeitfaktor</a:t>
            </a:r>
            <a:r>
              <a:rPr lang="de-DE" dirty="0"/>
              <a:t>, um am strukturierten Organisationsrapport neben der direkten Patientenversorgung interdisziplinär teilnehmen zu können. Das tägliche Management demonstriert einen Schlüsselelemente zur Schaffung einer </a:t>
            </a:r>
            <a:r>
              <a:rPr lang="de-DE" b="1" dirty="0"/>
              <a:t>Kultur der Verbesserung </a:t>
            </a:r>
            <a:r>
              <a:rPr lang="de-DE" dirty="0"/>
              <a:t>und fördert somit das </a:t>
            </a:r>
            <a:r>
              <a:rPr lang="de-DE" b="1" dirty="0" err="1"/>
              <a:t>kollaborative</a:t>
            </a:r>
            <a:r>
              <a:rPr lang="de-DE" b="1" dirty="0"/>
              <a:t> Lernen </a:t>
            </a:r>
            <a:r>
              <a:rPr lang="de-DE" sz="1050" dirty="0"/>
              <a:t>(Donnelly et al. 2017; Little 2014</a:t>
            </a:r>
            <a:r>
              <a:rPr lang="de-DE" sz="1050" dirty="0"/>
              <a:t>).</a:t>
            </a:r>
          </a:p>
          <a:p>
            <a:pPr marL="0" indent="0"/>
            <a:endParaRPr lang="de-DE" sz="1050" dirty="0"/>
          </a:p>
          <a:p>
            <a:pPr>
              <a:buFont typeface="Wingdings" panose="05000000000000000000" pitchFamily="2" charset="2"/>
              <a:buChar char="§"/>
            </a:pPr>
            <a:r>
              <a:rPr lang="de-DE" b="1" dirty="0" smtClean="0"/>
              <a:t>Zukünftige </a:t>
            </a:r>
            <a:r>
              <a:rPr lang="de-DE" b="1" dirty="0"/>
              <a:t>Forschung </a:t>
            </a:r>
            <a:r>
              <a:rPr lang="de-DE" dirty="0" smtClean="0"/>
              <a:t>sollte die </a:t>
            </a:r>
            <a:r>
              <a:rPr lang="de-DE" dirty="0"/>
              <a:t>Führungskompetenzen hinsichtlich den Hürden </a:t>
            </a:r>
            <a:r>
              <a:rPr lang="de-DE" dirty="0" smtClean="0"/>
              <a:t>untersuchen, </a:t>
            </a:r>
            <a:r>
              <a:rPr lang="de-DE" dirty="0"/>
              <a:t>weshalb einige Teams erfolgreich </a:t>
            </a:r>
            <a:r>
              <a:rPr lang="de-DE" dirty="0" err="1" smtClean="0"/>
              <a:t>Huddling</a:t>
            </a:r>
            <a:r>
              <a:rPr lang="de-DE" dirty="0" smtClean="0"/>
              <a:t> </a:t>
            </a:r>
            <a:r>
              <a:rPr lang="de-DE" dirty="0"/>
              <a:t>im Alltag praktizieren andere wiederum bei der </a:t>
            </a:r>
            <a:r>
              <a:rPr lang="de-DE" b="1" dirty="0"/>
              <a:t>Implementierung</a:t>
            </a:r>
            <a:r>
              <a:rPr lang="de-DE" dirty="0"/>
              <a:t> </a:t>
            </a:r>
            <a:r>
              <a:rPr lang="de-DE" dirty="0" smtClean="0"/>
              <a:t>scheitern </a:t>
            </a:r>
            <a:r>
              <a:rPr lang="de-DE" sz="1050" dirty="0"/>
              <a:t>(</a:t>
            </a:r>
            <a:r>
              <a:rPr lang="de-DE" sz="1050" dirty="0"/>
              <a:t>Little 2014</a:t>
            </a:r>
            <a:r>
              <a:rPr lang="de-DE" sz="1050" dirty="0"/>
              <a:t>).</a:t>
            </a:r>
            <a:r>
              <a:rPr lang="de-DE" dirty="0"/>
              <a:t/>
            </a:r>
            <a:br>
              <a:rPr lang="de-DE" dirty="0"/>
            </a:br>
            <a:endParaRPr lang="de-CH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Evidenz «</a:t>
            </a:r>
            <a:r>
              <a:rPr lang="de-CH" dirty="0" err="1" smtClean="0"/>
              <a:t>Huddle</a:t>
            </a:r>
            <a:r>
              <a:rPr lang="de-CH" dirty="0" smtClean="0"/>
              <a:t> Board»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357712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platzhalter 3"/>
          <p:cNvSpPr txBox="1">
            <a:spLocks/>
          </p:cNvSpPr>
          <p:nvPr/>
        </p:nvSpPr>
        <p:spPr>
          <a:xfrm>
            <a:off x="41970" y="1376772"/>
            <a:ext cx="9047484" cy="5733256"/>
          </a:xfrm>
          <a:prstGeom prst="rect">
            <a:avLst/>
          </a:prstGeom>
        </p:spPr>
        <p:txBody>
          <a:bodyPr numCol="1" spcCol="157096">
            <a:noAutofit/>
          </a:bodyPr>
          <a:lstStyle>
            <a:lvl1pPr algn="l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Tx/>
              <a:buNone/>
              <a:defRPr lang="de-CH" sz="18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200" indent="-203200" algn="l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SzPct val="80000"/>
              <a:buFont typeface="Wingdings" pitchFamily="2" charset="2"/>
              <a:buChar char="n"/>
              <a:defRPr lang="de-CH" sz="1800" noProof="0" dirty="0" smtClean="0">
                <a:solidFill>
                  <a:schemeClr val="tx1"/>
                </a:solidFill>
                <a:latin typeface="+mn-lt"/>
              </a:defRPr>
            </a:lvl2pPr>
            <a:lvl3pPr marL="398463" indent="-180975" algn="l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0057A2"/>
              </a:buClr>
              <a:buFont typeface="Arial" pitchFamily="34" charset="0"/>
              <a:buChar char="–"/>
              <a:defRPr lang="de-CH" sz="1800" noProof="0" dirty="0" smtClean="0">
                <a:solidFill>
                  <a:schemeClr val="tx1"/>
                </a:solidFill>
                <a:latin typeface="+mn-lt"/>
              </a:defRPr>
            </a:lvl3pPr>
            <a:lvl4pPr marL="581025" indent="-180975" algn="l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0057A2"/>
              </a:buClr>
              <a:buFont typeface="Arial" pitchFamily="34" charset="0"/>
              <a:buChar char="&gt;"/>
              <a:tabLst/>
              <a:defRPr lang="de-CH" sz="1800" noProof="0" dirty="0" smtClean="0">
                <a:solidFill>
                  <a:schemeClr val="tx1"/>
                </a:solidFill>
                <a:latin typeface="+mn-lt"/>
              </a:defRPr>
            </a:lvl4pPr>
            <a:lvl5pPr marL="781050" indent="-190500" algn="l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0057A2"/>
              </a:buClr>
              <a:buSzPct val="100000"/>
              <a:buFont typeface="Arial" pitchFamily="34" charset="0"/>
              <a:buChar char="»"/>
              <a:defRPr lang="de-CH" sz="1800" noProof="0" dirty="0" smtClean="0">
                <a:solidFill>
                  <a:schemeClr val="tx1"/>
                </a:solidFill>
                <a:latin typeface="+mn-lt"/>
              </a:defRPr>
            </a:lvl5pPr>
            <a:lvl6pPr marL="2014538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471738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2928938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386138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lvl="0" algn="ctr"/>
            <a:r>
              <a:rPr lang="de-CH" sz="2800" dirty="0" smtClean="0">
                <a:solidFill>
                  <a:srgbClr val="000000"/>
                </a:solidFill>
              </a:rPr>
              <a:t>Essenz </a:t>
            </a:r>
            <a:r>
              <a:rPr lang="de-CH" sz="2800" dirty="0">
                <a:solidFill>
                  <a:srgbClr val="000000"/>
                </a:solidFill>
              </a:rPr>
              <a:t>von </a:t>
            </a:r>
            <a:r>
              <a:rPr lang="de-CH" sz="2800" dirty="0" smtClean="0">
                <a:solidFill>
                  <a:srgbClr val="000000"/>
                </a:solidFill>
              </a:rPr>
              <a:t>Kaizen = kontinuierliche Verbesserung</a:t>
            </a:r>
            <a:endParaRPr lang="de-CH" sz="2800" dirty="0">
              <a:solidFill>
                <a:srgbClr val="000000"/>
              </a:solidFill>
            </a:endParaRPr>
          </a:p>
          <a:p>
            <a:pPr lvl="0" algn="ctr"/>
            <a:r>
              <a:rPr lang="de-CH" sz="2800" b="1" dirty="0">
                <a:solidFill>
                  <a:srgbClr val="000000"/>
                </a:solidFill>
              </a:rPr>
              <a:t>1) </a:t>
            </a:r>
            <a:r>
              <a:rPr lang="de-CH" sz="2800" b="1" dirty="0" smtClean="0">
                <a:solidFill>
                  <a:srgbClr val="000000"/>
                </a:solidFill>
              </a:rPr>
              <a:t>Arbeiten Sie </a:t>
            </a:r>
            <a:r>
              <a:rPr lang="de-CH" sz="2800" b="1" dirty="0">
                <a:solidFill>
                  <a:srgbClr val="000000"/>
                </a:solidFill>
              </a:rPr>
              <a:t>gemäss den Standards</a:t>
            </a:r>
          </a:p>
          <a:p>
            <a:pPr lvl="0" algn="ctr"/>
            <a:r>
              <a:rPr lang="de-CH" sz="2800" b="1" dirty="0">
                <a:solidFill>
                  <a:srgbClr val="000000"/>
                </a:solidFill>
              </a:rPr>
              <a:t>2) </a:t>
            </a:r>
            <a:r>
              <a:rPr lang="de-CH" sz="2800" b="1" dirty="0" smtClean="0">
                <a:solidFill>
                  <a:srgbClr val="000000"/>
                </a:solidFill>
              </a:rPr>
              <a:t>Finden Sie </a:t>
            </a:r>
            <a:r>
              <a:rPr lang="de-CH" sz="2800" b="1" dirty="0">
                <a:solidFill>
                  <a:srgbClr val="000000"/>
                </a:solidFill>
              </a:rPr>
              <a:t>einen besseren Weg</a:t>
            </a:r>
          </a:p>
          <a:p>
            <a:pPr>
              <a:spcBef>
                <a:spcPts val="1052"/>
              </a:spcBef>
            </a:pPr>
            <a:r>
              <a:rPr lang="de-CH" sz="1200" dirty="0"/>
              <a:t/>
            </a:r>
            <a:br>
              <a:rPr lang="de-CH" sz="1200" dirty="0"/>
            </a:br>
            <a:endParaRPr lang="de-CH" sz="12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748" y="3096724"/>
            <a:ext cx="4325838" cy="2293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8739174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EATWORKPOWERPOINTMASTERTEMPLATECONFIGURATION" val="&lt;!--Created with officeatwork--&gt;&#10;&lt;MasterTemplateConfiguration&gt;&#10;  &lt;TableOfContentsCollection /&gt;&#10;  &lt;ThemeDefinition&gt;&#10;    &lt;DefaultThemeDefinition&gt;&lt;/DefaultThemeDefinition&gt;&#10;    &lt;PresentationThemeDefinition&gt;&lt;/PresentationThemeDefinition&gt;&#10;    &lt;SlideThemeDefinition&gt;&lt;/SlideThemeDefinition&gt;&#10;    &lt;ObjectThemeDefinition&gt;&lt;/ObjectThemeDefinition&gt;&#10;  &lt;/ThemeDefinition&gt;&#10;  &lt;MasterProperties&gt;&#10;    &lt;MasterProperty Id=&quot;2004112217333376588294&quot;&gt;&#10;      &lt;Fields&gt;&#10;        &lt;Field Id=&quot;2014050113430167643200&quot; ShowField=&quot;false&quot; /&gt;&#10;        &lt;Field Id=&quot;2010030416385012448864&quot; ShowField=&quot;false&quot; /&gt;&#10;        &lt;Field Id=&quot;2011062114483450322857&quot; ShowField=&quot;false&quot; /&gt;&#10;        &lt;Field Id=&quot;2009113010035001892635&quot; ShowField=&quot;false&quot; /&gt;&#10;        &lt;Field Id=&quot;2011051711051085795864&quot; ShowField=&quot;false&quot; /&gt;&#10;        &lt;Field Id=&quot;2011051711050263502330&quot; ShowField=&quot;false&quot; /&gt;&#10;        &lt;Field Id=&quot;2011051711052008863018&quot; ShowField=&quot;false&quot; /&gt;&#10;        &lt;Field Id=&quot;2005040809241304770672&quot; ShowField=&quot;false&quot; /&gt;&#10;        &lt;Field Id=&quot;2014050115143453074230&quot; ShowField=&quot;false&quot; /&gt;&#10;        &lt;Field Id=&quot;2011042616005387238323&quot; ShowField=&quot;false&quot; /&gt;&#10;        &lt;Field Id=&quot;2011042616013276818706&quot; ShowField=&quot;false&quot; /&gt;&#10;        &lt;Field Id=&quot;2011062210454552558117&quot; ShowField=&quot;false&quot; /&gt;&#10;        &lt;Field Id=&quot;2011062210455318857509&quot; ShowField=&quot;false&quot; /&gt;&#10;        &lt;Field Id=&quot;2011052514170271263515&quot; ShowField=&quot;false&quot; /&gt;&#10;        &lt;Field Id=&quot;2011052514210933375240&quot; ShowField=&quot;false&quot; /&gt;&#10;        &lt;Field Id=&quot;2011052514215490267131&quot; ShowField=&quot;false&quot; /&gt;&#10;        &lt;Field Id=&quot;2011052514223139476024&quot; ShowField=&quot;false&quot; /&gt;&#10;        &lt;Field Id=&quot;2011052514230825170986&quot; ShowField=&quot;false&quot; /&gt;&#10;        &lt;Field Id=&quot;2014043009393198698940&quot; ShowField=&quot;false&quot; /&gt;&#10;        &lt;Field Id=&quot;2014050210204778004162&quot; ShowField=&quot;false&quot; /&gt;&#10;        &lt;Field Id=&quot;2011052514235335405620&quot; ShowField=&quot;false&quot; /&gt;&#10;        &lt;Field Id=&quot;2011061415442165347011&quot; ShowField=&quot;false&quot; /&gt;&#10;        &lt;Field Id=&quot;2011061415475484204906&quot; ShowField=&quot;false&quot; /&gt;&#10;        &lt;Field Id=&quot;2011061415480160362087&quot; ShowField=&quot;false&quot; /&gt;&#10;        &lt;Field Id=&quot;2011061415480706816753&quot; ShowField=&quot;false&quot; /&gt;&#10;        &lt;Field Id=&quot;2011061415481405242443&quot; ShowField=&quot;false&quot; /&gt;&#10;        &lt;Field Id=&quot;2014052612552521221737&quot; ShowField=&quot;false&quot; /&gt;&#10;        &lt;Field Id=&quot;2010032915520270663768&quot; ShowField=&quot;false&quot; /&gt;&#10;        &lt;Field Id=&quot;2014050114594873382213&quot; ShowField=&quot;false&quot; /&gt;&#10;        &lt;Field Id=&quot;2010071616312887805645&quot; ShowField=&quot;false&quot; /&gt;&#10;        &lt;Field Id=&quot;2010071616312990191265&quot; ShowField=&quot;false&quot; /&gt;&#10;        &lt;Field Id=&quot;2014050215135678047176&quot; ShowField=&quot;true&quot; /&gt;&#10;      &lt;/Fields&gt;&#10;    &lt;/MasterProperty&gt;&#10;  &lt;/MasterProperties&gt;&#10;  &lt;ContentItems&gt;&#10;    &lt;ContentItem Language=&quot;2057&quot; IsDefault=&quot;false&quot;&gt;&#10;      &lt;File HasContent=&quot;false&quot; LinkToLanguage=&quot;&quot; /&gt;&#10;    &lt;/ContentItem&gt;&#10;    &lt;ContentItem Language=&quot;2055&quot; IsDefault=&quot;true&quot;&gt;&#10;      &lt;File HasContent=&quot;true&quot; LinkToLanguage=&quot;&quot; /&gt;&#10;    &lt;/ContentItem&gt;&#10;  &lt;/ContentItems&gt;&#10;&lt;/MasterTemplateConfiguration&gt;"/>
  <p:tag name="OFFICEATWORKPOWERPOINTMASTERTEMPLATEID" val="PowerPointPräsentation"/>
  <p:tag name="OAWWIZARDSTEPS" val="0|1|4"/>
  <p:tag name="ZOAWLANGID" val="2055"/>
  <p:tag name="OAWDOCPROPSOURCE" val="&lt;DocProps&gt;&lt;DocProp UID=&quot;2002122011014149059130932&quot; EntryUID=&quot;O85&quot;&gt;&lt;Field Name=&quot;IDName&quot; Value=&quot;Psychiatrische Universitätsklinik Zürich, Direktion Pflege, Therapien und Soziale Arbeit&quot;/&gt;&lt;Field Name=&quot;Gesamtinstitution&quot; Value=&quot;Psychiatrische Universitätsklinik Zürich&quot;/&gt;&lt;Field Name=&quot;ZentrumBereich&quot; Value=&quot;&quot;/&gt;&lt;Field Name=&quot;StationAbteilung&quot; Value=&quot;&quot;/&gt;&lt;Field Name=&quot;Adresszeile1&quot; Value=&quot;Lenggstrasse 31, Postfach 1931&quot;/&gt;&lt;Field Name=&quot;Adresszeile2&quot; Value=&quot;8032 Zürich&quot;/&gt;&lt;Field Name=&quot;Telefon&quot; Value=&quot;+41 (0)44 384 22 00&quot;/&gt;&lt;Field Name=&quot;Mail&quot; Value=&quot;&quot;/&gt;&lt;Field Name=&quot;Zentrale&quot; Value=&quot;+41 (0)44 384 21 11&quot;/&gt;&lt;Field Name=&quot;LogoFarbig&quot; Value=&quot;%Logos%\PUKLogo.Color.D.2100.490.wmf&quot;/&gt;&lt;Field Name=&quot;LogoSW&quot; Value=&quot;%Logos%\PUKLogo.BW.D.2100.490.wmf&quot;/&gt;&lt;Field Name=&quot;Fensterzeile&quot; Value=&quot;Postfach 1931, 8032 Zürich&quot;/&gt;&lt;Field Name=&quot;Ort&quot; Value=&quot;Zürich&quot;/&gt;&lt;Field Name=&quot;Internet&quot; Value=&quot;www.pukzh.ch&quot;/&gt;&lt;Field Name=&quot;Telefax&quot; Value=&quot;+41 (0)44 384 22 88&quot;/&gt;&lt;Field Name=&quot;Direktorium1&quot; Value=&quot;Direktorin Pflege, Therapien und Soziale Arbeit:&quot;/&gt;&lt;Field Name=&quot;Direktorium2&quot; Value=&quot;Rebekka Gemperle&quot;/&gt;&lt;Field Name=&quot;Direktorium3&quot; Value=&quot;&quot;/&gt;&lt;Field Name=&quot;LogoFarbigQuer&quot; Value=&quot;%Logos%\PUKLogo.Color.Quer.D.2970.490.wmf&quot;/&gt;&lt;Field Name=&quot;LogoFusszeileQuer&quot; Value=&quot;%Logos%\PUKFooter.BW.Quer.D.2970.250.wmf&quot;/&gt;&lt;Field Name=&quot;LogoSWQuer&quot; Value=&quot;%Logos%\PUKLogo.BW.Quer.D.2970.490.wmf&quot;/&gt;&lt;Field Name=&quot;LogoFusszeile&quot; Value=&quot;%Logos%\PUKFooter.BW.D.2100.250.wmf&quot;/&gt;&lt;Field Name=&quot;LogoFarbigPP&quot; Value=&quot;%Logos%\PUKLogo.PP.Color.D.2540.1905.wmf&quot;/&gt;&lt;Field Name=&quot;FusszeilePP&quot; Value=&quot;Direktion Pflege, Therapien und Soziale Arbeit&quot;/&gt;&lt;Field Name=&quot;LogoFarbigPP1&quot; Value=&quot;%Logos%\PUKLogo.PP1.Color.D.2100.2970.wmf&quot;/&gt;&lt;Field Name=&quot;LogoFarbigPP3&quot; Value=&quot;%Logos%\PUKLogo.PP3.Color.D.2100.2970.wmf&quot;/&gt;&lt;Field Name=&quot;DirektionKlinik&quot; Value=&quot;Direktion Pflege, Therapien und Soziale Arbeit&quot;/&gt;&lt;Field Name=&quot;LogoZusatzHochFarbig&quot; Value=&quot;%Logos%\PUK to excellence_color.2100.700.wmf&quot;/&gt;&lt;Field Name=&quot;LogoZusatzHochSW&quot; Value=&quot;%Logos%\PUK to excellence_bw.2100.700.wmf&quot;/&gt;&lt;Field Name=&quot;LogoZusatzQuerFarbig&quot; Value=&quot;%Logos%\PUK to excellence_landscape_color.2970.700.wmf&quot;/&gt;&lt;Field Name=&quot;LogoZusatzQuerSW&quot; Value=&quot;%Logos%\PUK to excellence_landscape_bw.2970.700.wmf&quot;/&gt;&lt;Field Name=&quot;LogoFarbigHochA5&quot; Value=&quot;%Logos%\PUKLogo.Color.D.A5.1480.300.wmf&quot;/&gt;&lt;Field Name=&quot;LogoSWHochA5&quot; Value=&quot;%Logos%\PUKLogo.BW.D.A5.1480.300.wmf&quot;/&gt;&lt;Field Name=&quot;LogoFarbigQuerA5&quot; Value=&quot;%Logos%\PUKLogo.Color.Quer.D.A5.2100.300.wmf&quot;/&gt;&lt;Field Name=&quot;LogoSWQuerA5&quot; Value=&quot;%Logos%\PUKLogo.BW.Quer.D.A5.2100.300.wmf&quot;/&gt;&lt;Field Name=&quot;LogoSWHochA3&quot; Value=&quot;%Logos%\PUKLogo.BW.D.A3.2970.350.wmf&quot;/&gt;&lt;Field Name=&quot;LogoFarbigQuerA3&quot; Value=&quot;%Logos%\PUKLogo.Color.Quer.D.A3.4200.350.wmf&quot;/&gt;&lt;Field Name=&quot;LogoSWQuerA3&quot; Value=&quot;%Logos%\PUKLogo.BW.Quer.D.A3.4200.350.wmf&quot;/&gt;&lt;Field Name=&quot;LogoFusszeileA3&quot; Value=&quot;%Logos%\PUKFooterA3.D.2970.250.wmf&quot;/&gt;&lt;Field Name=&quot;LogoFarbigHochA3&quot; Value=&quot;%Logos%\PUKLogo.Color.D.A3.2970.350.wmf&quot;/&gt;&lt;Field Name=&quot;LogoFusszeileQuerA3&quot; Value=&quot;%Logos%\PUKFooterQuerA3.D.4200.250.wmf&quot;/&gt;&lt;Field Name=&quot;LogoFusszeileQuerA5&quot; Value=&quot;%Logos%\PUKFooterQuerA5.D.2100.300.wmf&quot;/&gt;&lt;Field Name=&quot;LogoFusszeileA5&quot; Value=&quot;%Logos%\PUKFooterA5.D.1480.300.wmf&quot;/&gt;&lt;Field Name=&quot;DirektionKlinikBriefkopf&quot; Value=&quot;Direktion Pflege, Therapien und Soziale Arbeit&quot;/&gt;&lt;Field Name=&quot;DirektoriumBriefkopf&quot; Value=&quot;Direktorin Pflege, Therapien und Soziale Arbeit:&quot;/&gt;&lt;Field Name=&quot;ZentrumBereichBriefkopf&quot; Value=&quot;&quot;/&gt;&lt;Field Name=&quot;StationAbteilungBriefkopf&quot; Value=&quot;&quot;/&gt;&lt;Field Name=&quot;Data_UID&quot; Value=&quot;O85&quot;/&gt;&lt;Field Name=&quot;Field_Name&quot; Value=&quot;&quot;/&gt;&lt;Field Name=&quot;Field_UID&quot; Value=&quot;&quot;/&gt;&lt;Field Name=&quot;ML_LCID&quot; Value=&quot;&quot;/&gt;&lt;Field Name=&quot;ML_Value&quot; Value=&quot;&quot;/&gt;&lt;/DocProp&gt;&lt;DocProp UID=&quot;2006040509495284662868&quot; EntryUID=&quot;2016081511163947779533&quot;&gt;&lt;Field Name=&quot;IDName&quot; Value=&quot;Meyer&quot;/&gt;&lt;Field Name=&quot;Name&quot; Value=&quot;Philipp Meyer&quot;/&gt;&lt;Field Name=&quot;Funktion&quot; Value=&quot;Vizedirektor PTS&quot;/&gt;&lt;Field Name=&quot;TelefonDirekt&quot; Value=&quot;+41(0) 44 384 25 74&quot;/&gt;&lt;Field Name=&quot;EMail&quot; Value=&quot;philipp.meyer@puk.zh.ch&quot;/&gt;&lt;Field Name=&quot;Data_UID&quot; Value=&quot;2016081511163947779533&quot;/&gt;&lt;Field Name=&quot;Field_Name&quot; Value=&quot;Funktion&quot;/&gt;&lt;Field Name=&quot;Field_UID&quot; Value=&quot;2011042715055182044292&quot;/&gt;&lt;Field Name=&quot;ML_LCID&quot; Value=&quot;2055&quot;/&gt;&lt;Field Name=&quot;ML_Value&quot; Value=&quot;Vizedirektor PTS&quot;/&gt;&lt;/DocProp&gt;&lt;DocProp UID=&quot;2002122010583847234010578&quot; EntryUID=&quot;2003121817293296325874&quot;&gt;&lt;Field Name=&quot;IDName&quot; Value=&quot;(Leer)&quot;/&gt;&lt;/DocProp&gt;&lt;DocProp UID=&quot;2003061115381095709037&quot; EntryUID=&quot;2003121817293296325874&quot;&gt;&lt;Field Name=&quot;IDName&quot; Value=&quot;(Leer)&quot;/&gt;&lt;/DocProp&gt;&lt;DocProp UID=&quot;2011042715470072349041&quot; EntryUID=&quot;2003121817293296325874&quot;&gt;&lt;Field Name=&quot;IDName&quot; Value=&quot;(Leer)&quot;/&gt;&lt;/DocProp&gt;&lt;DocProp UID=&quot;2011042715481766891231&quot; EntryUID=&quot;2003121817293296325874&quot;&gt;&lt;Field Name=&quot;IDName&quot; Value=&quot;(Leer)&quot;/&gt;&lt;/DocProp&gt;&lt;DocProp UID=&quot;2004112217333376588294&quot; EntryUID=&quot;2004123010144120300001&quot;&gt;&lt;Field UID=&quot;2010032915520270663768&quot; Name=&quot;Date&quot; Value=&quot;28.09.2016&quot;/&gt;&lt;Field UID=&quot;2010071616312887805645&quot; Name=&quot;PPTitle&quot; Value=&quot;Lean Leadership Forschungsprogramm&quot;/&gt;&lt;Field UID=&quot;2010071616312990191265&quot; Name=&quot;PPSubtitle&quot; Value=&quot;Training und Implementierung&quot;/&gt;&lt;Field UID=&quot;2014050215135678047176&quot; Name=&quot;AdditionalAuthors&quot; Value=&quot;&quot;/&gt;&lt;/DocProp&gt;&lt;/DocProps&gt;&#10;"/>
  <p:tag name="OFFICEATWORKPRESENTATIONPROJECTID" val="pukzhch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2122011014149059130932.LogoFarbigPP"/>
  <p:tag name="ZOAWTYPE" val="Image"/>
  <p:tag name="ZOAWSESSIONUID" val="201609281534081253743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Click to edit Master title styles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Click to edit Master text styles&#10;Second level&#10;Third level&#10;Fourth level&#10;Fifth level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Language.Doc.Page"/>
  <p:tag name="ZOAWTYPE" val="Text"/>
  <p:tag name="OFFICATWORKEXPRESSIONTAG" val="Sei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2122011014149059130932.FusszeilePP"/>
  <p:tag name="ZOAWTYPE" val="Text"/>
  <p:tag name="OFFICATWORKEXPRESSIONTAG" val="Direktion Pflege, Therapien und Soziale Arbei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‹Nr.›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Date"/>
  <p:tag name="ZOAWTYPE" val="Text"/>
  <p:tag name="OFFICATWORKEXPRESSIONTAG" val="28.09.201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2122011014149059130932.LogoFarbigPP"/>
  <p:tag name="ZOAWTYPE" val="Image"/>
  <p:tag name="ZOAWSESSIONUID" val="201609281534081508427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2122011014149059130932.DirektionKlinik"/>
  <p:tag name="ZOAWTYPE" val="Text"/>
  <p:tag name="OFFICATWORKEXPRESSIONTAG" val="Direktion Pflege, Therapien und Soziale Arbeit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Date"/>
  <p:tag name="ZOAWTYPE" val="Text"/>
  <p:tag name="OFFICATWORKEXPRESSIONTAG" val="28.09.201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PPTitle"/>
  <p:tag name="ZOAWTYPE" val="Text"/>
  <p:tag name="OFFICATWORKEXPRESSIONTAG" val="Lean Leadership Forschungsprogramm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PPSubtitle"/>
  <p:tag name="ZOAWTYPE" val="Text"/>
  <p:tag name="OFFICATWORKEXPRESSIONTAG" val="Training und Implementierun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TYPE" val="Text"/>
  <p:tag name="ZOAWCODE" val="2004112217333376588294.AdditionalAuthors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[[IF(GetMasterPropertyValue(&quot;Organisation&quot;,&quot;ZentrumBereich&quot;)=&quot;&quot; ,&quot;&quot; , GetMasterPropertyValue(&quot;Organisation&quot;,&quot;ZentrumBereich&quot;))]]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[[IF(GetMasterPropertyValue(&quot;Organisation&quot;,&quot;StationAbteilung&quot;)=&quot;&quot;, &quot;&quot;, GetMasterPropertyValue(&quot;Organisation&quot;,&quot;StationAbteilung&quot;))]]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itelmasterformat durch Klicken bearbeiten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&#10;Zweite Ebene&#10;Dritte Ebene&#10;Vierte Ebene&#10;Fünfte Eben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‹Nr.›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itelmasterformat durch Klicken bearbeiten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‹Nr.›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itelmasterformat durch Klicken bearbeiten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&#10;Zweite Ebene&#10;Dritte Ebene&#10;Vierte Ebene&#10;Fünfte Eben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&#10;Zweite Ebene&#10;Dritte Ebene&#10;Vierte Ebene&#10;Fünfte Eben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‹Nr.›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itelmasterformat durch Klicken bearbeiten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&#10;Zweite Ebene&#10;Dritte Ebene&#10;Vierte Ebene&#10;Fünfte Eben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&#10;Zweite Ebene&#10;Dritte Ebene&#10;Vierte Ebene&#10;Fünfte Eben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‹Nr.›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itelmasterformat durch Klicken bearbeiten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‹Nr.›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‹Nr.›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itelmasterformat durch Klicken bearbeiten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&#10;Zweite Ebene&#10;Dritte Ebene&#10;Vierte Ebene&#10;Fünfte Eben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‹Nr.›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itelmasterformat durch Klicken bearbeiten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‹Nr.›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itelmasterformat durch Klicken bearbeiten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&#10;Zweite Ebene&#10;Dritte Ebene&#10;Vierte Ebene&#10;Fünfte Eben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‹Nr.›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itelmasterformat durch Klicken bearbeiten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&#10;Zweite Ebene&#10;Dritte Ebene&#10;Vierte Ebene&#10;Fünfte Eben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‹Nr.›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itelmasterformat durch Klicken bearbeiten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&#10;Zweite Ebene&#10;Dritte Ebene&#10;Vierte Ebene&#10;Fünfte Eben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&#10;Zweite Ebene&#10;Dritte Ebene&#10;Vierte Ebene&#10;Fünfte Eben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‹Nr.›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itelmasterformat durch Klicken bearbeiten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&#10;Zweite Ebene&#10;Dritte Ebene&#10;Vierte Ebene&#10;Fünfte Eben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‹Nr.›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itelmasterformat durch Klicken bearbeiten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e durch Klicken bearbeiten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itelmasterformat durch Klicken bearbeiten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Formatvorlage des Untertitelmasters durch Klicken bearbeiten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itelmasterformat durch Klicken bearbeiten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&#10;Zweite Ebene&#10;Dritte Ebene&#10;Vierte Ebene&#10;Fünfte Eben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itelmasterformat durch Klicken bearbeiten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itelmasterformat durch Klicken bearbeiten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&#10;Zweite Ebene&#10;Dritte Ebene&#10;Vierte Ebene&#10;Fünfte Eben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&#10;Zweite Ebene&#10;Dritte Ebene&#10;Vierte Ebene&#10;Fünfte Eben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itelmasterformat durch Klicken bearbeiten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&#10;Zweite Ebene&#10;Dritte Ebene&#10;Vierte Ebene&#10;Fünfte Eben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&#10;Zweite Ebene&#10;Dritte Ebene&#10;Vierte Ebene&#10;Fünfte Eben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itelmasterformat durch Klicken bearbeiten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itelmasterformat durch Klicken bearbeiten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&#10;Zweite Ebene&#10;Dritte Ebene&#10;Vierte Ebene&#10;Fünfte Eben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itelmasterformat durch Klicken bearbeiten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itelmasterformat durch Klicken bearbeiten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&#10;Zweite Ebene&#10;Dritte Ebene&#10;Vierte Ebene&#10;Fünfte Eben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itelmasterformat durch Klicken bearbeiten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&#10;Zweite Ebene&#10;Dritte Ebene&#10;Vierte Ebene&#10;Fünfte Eben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5bbea2cf-2d38-4d03-a325-5a5ce4f70521"/>
  <p:tag name="ARTICULATE_SLIDE_PAUSE" val="1"/>
  <p:tag name="ARTICULATE_NAV_LEVEL" val="1"/>
  <p:tag name="ARTICULATE_HIDE_SLIDE" val="1"/>
  <p:tag name="ARTICULATE_PLAYLIST_ID" val="-1"/>
  <p:tag name="ARTICULATE_LOCK_SLIDE" val="0"/>
  <p:tag name="ARTICULATE_SLIDE_NAV" val="71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DFE0E0"/>
      </a:dk2>
      <a:lt2>
        <a:srgbClr val="B7D1E3"/>
      </a:lt2>
      <a:accent1>
        <a:srgbClr val="0078BB"/>
      </a:accent1>
      <a:accent2>
        <a:srgbClr val="C1C4C5"/>
      </a:accent2>
      <a:accent3>
        <a:srgbClr val="FFFFFF"/>
      </a:accent3>
      <a:accent4>
        <a:srgbClr val="000000"/>
      </a:accent4>
      <a:accent5>
        <a:srgbClr val="AABEDA"/>
      </a:accent5>
      <a:accent6>
        <a:srgbClr val="AFB1B2"/>
      </a:accent6>
      <a:hlink>
        <a:srgbClr val="73A8CB"/>
      </a:hlink>
      <a:folHlink>
        <a:srgbClr val="626567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wrap="square" lIns="0" tIns="0" rIns="0" bIns="0" rtlCol="0" anchor="b">
        <a:spAutoFit/>
      </a:bodyPr>
      <a:lstStyle>
        <a:defPPr eaLnBrk="1" hangingPunct="1">
          <a:defRPr sz="1800" dirty="0" err="1" smtClean="0">
            <a:latin typeface="Arial" charset="0"/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DFE0E0"/>
        </a:dk2>
        <a:lt2>
          <a:srgbClr val="B7D1E3"/>
        </a:lt2>
        <a:accent1>
          <a:srgbClr val="0078BB"/>
        </a:accent1>
        <a:accent2>
          <a:srgbClr val="C1C4C5"/>
        </a:accent2>
        <a:accent3>
          <a:srgbClr val="FFFFFF"/>
        </a:accent3>
        <a:accent4>
          <a:srgbClr val="000000"/>
        </a:accent4>
        <a:accent5>
          <a:srgbClr val="AABEDA"/>
        </a:accent5>
        <a:accent6>
          <a:srgbClr val="AFB1B2"/>
        </a:accent6>
        <a:hlink>
          <a:srgbClr val="73A8CB"/>
        </a:hlink>
        <a:folHlink>
          <a:srgbClr val="62656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enutzerdefiniertes Design">
  <a:themeElements>
    <a:clrScheme name="Benutzerdefiniertes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enutzerdefiniertes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1800" dirty="0" err="1" smtClean="0">
            <a:latin typeface="Arial" pitchFamily="34" charset="0"/>
            <a:cs typeface="Arial" pitchFamily="34" charset="0"/>
          </a:defRPr>
        </a:defPPr>
      </a:lstStyle>
    </a:txDef>
  </a:objectDefaults>
  <a:extraClrSchemeLst>
    <a:extraClrScheme>
      <a:clrScheme name="Benutzerdefiniertes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3">
        <a:dk1>
          <a:srgbClr val="000000"/>
        </a:dk1>
        <a:lt1>
          <a:srgbClr val="FFFFFF"/>
        </a:lt1>
        <a:dk2>
          <a:srgbClr val="DFE0E0"/>
        </a:dk2>
        <a:lt2>
          <a:srgbClr val="73A8CB"/>
        </a:lt2>
        <a:accent1>
          <a:srgbClr val="0078BB"/>
        </a:accent1>
        <a:accent2>
          <a:srgbClr val="C1C4C5"/>
        </a:accent2>
        <a:accent3>
          <a:srgbClr val="FFFFFF"/>
        </a:accent3>
        <a:accent4>
          <a:srgbClr val="000000"/>
        </a:accent4>
        <a:accent5>
          <a:srgbClr val="AABEDA"/>
        </a:accent5>
        <a:accent6>
          <a:srgbClr val="AFB1B2"/>
        </a:accent6>
        <a:hlink>
          <a:srgbClr val="73A8CB"/>
        </a:hlink>
        <a:folHlink>
          <a:srgbClr val="62656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14">
        <a:dk1>
          <a:srgbClr val="000000"/>
        </a:dk1>
        <a:lt1>
          <a:srgbClr val="FFFFFF"/>
        </a:lt1>
        <a:dk2>
          <a:srgbClr val="DFE0E0"/>
        </a:dk2>
        <a:lt2>
          <a:srgbClr val="B7D1E3"/>
        </a:lt2>
        <a:accent1>
          <a:srgbClr val="0078BB"/>
        </a:accent1>
        <a:accent2>
          <a:srgbClr val="C1C4C5"/>
        </a:accent2>
        <a:accent3>
          <a:srgbClr val="FFFFFF"/>
        </a:accent3>
        <a:accent4>
          <a:srgbClr val="000000"/>
        </a:accent4>
        <a:accent5>
          <a:srgbClr val="AABEDA"/>
        </a:accent5>
        <a:accent6>
          <a:srgbClr val="AFB1B2"/>
        </a:accent6>
        <a:hlink>
          <a:srgbClr val="73A8CB"/>
        </a:hlink>
        <a:folHlink>
          <a:srgbClr val="62656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631</Words>
  <Application>Microsoft Office PowerPoint</Application>
  <PresentationFormat>Bildschirmpräsentation (4:3)</PresentationFormat>
  <Paragraphs>126</Paragraphs>
  <Slides>9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9</vt:i4>
      </vt:variant>
    </vt:vector>
  </HeadingPairs>
  <TitlesOfParts>
    <vt:vector size="16" baseType="lpstr">
      <vt:lpstr>Arial</vt:lpstr>
      <vt:lpstr>MV Boli</vt:lpstr>
      <vt:lpstr>Symbol</vt:lpstr>
      <vt:lpstr>Times New Roman</vt:lpstr>
      <vt:lpstr>Wingdings</vt:lpstr>
      <vt:lpstr>Default Design</vt:lpstr>
      <vt:lpstr>Benutzerdefiniertes Design</vt:lpstr>
      <vt:lpstr>PowerPoint-Präsentation</vt:lpstr>
      <vt:lpstr>Lean Leadership</vt:lpstr>
      <vt:lpstr>Der Huddle…</vt:lpstr>
      <vt:lpstr>Definition Huddle Board</vt:lpstr>
      <vt:lpstr>Warum braucht man Huddles?</vt:lpstr>
      <vt:lpstr>PowerPoint-Präsentation</vt:lpstr>
      <vt:lpstr>Huddle Board </vt:lpstr>
      <vt:lpstr>Evidenz «Huddle Board»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LIB</dc:creator>
  <cp:lastModifiedBy>Mattmann Philipp, PZM-DPBi</cp:lastModifiedBy>
  <cp:revision>402</cp:revision>
  <cp:lastPrinted>2016-10-25T13:08:53Z</cp:lastPrinted>
  <dcterms:created xsi:type="dcterms:W3CDTF">2005-07-04T14:10:49Z</dcterms:created>
  <dcterms:modified xsi:type="dcterms:W3CDTF">2021-11-30T15:37:33Z</dcterms:modified>
</cp:coreProperties>
</file>